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21"/>
    <p:sldId id="257" r:id="rId122"/>
    <p:sldId id="258" r:id="rId123"/>
    <p:sldId id="259" r:id="rId124"/>
    <p:sldId id="260" r:id="rId125"/>
    <p:sldId id="261" r:id="rId126"/>
    <p:sldId id="262" r:id="rId127"/>
    <p:sldId id="263" r:id="rId128"/>
    <p:sldId id="264" r:id="rId129"/>
    <p:sldId id="265" r:id="rId130"/>
    <p:sldId id="266" r:id="rId131"/>
    <p:sldId id="267" r:id="rId132"/>
    <p:sldId id="268" r:id="rId133"/>
    <p:sldId id="269" r:id="rId134"/>
    <p:sldId id="270" r:id="rId135"/>
    <p:sldId id="271" r:id="rId136"/>
    <p:sldId id="272" r:id="rId137"/>
  </p:sldIdLst>
  <p:sldSz cx="18288000" cy="10287000"/>
  <p:notesSz cx="6858000" cy="9144000"/>
  <p:embeddedFontLst>
    <p:embeddedFont>
      <p:font typeface="Oswald" charset="1" panose="00000500000000000000"/>
      <p:regular r:id="rId6"/>
    </p:embeddedFont>
    <p:embeddedFont>
      <p:font typeface="Oswald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Forum" charset="1" panose="02000000000000000000"/>
      <p:regular r:id="rId12"/>
    </p:embeddedFont>
    <p:embeddedFont>
      <p:font typeface="DM Sans" charset="1" panose="00000000000000000000"/>
      <p:regular r:id="rId13"/>
    </p:embeddedFont>
    <p:embeddedFont>
      <p:font typeface="DM Sans Bold" charset="1" panose="00000000000000000000"/>
      <p:regular r:id="rId14"/>
    </p:embeddedFont>
    <p:embeddedFont>
      <p:font typeface="DM Sans Italics" charset="1" panose="00000000000000000000"/>
      <p:regular r:id="rId15"/>
    </p:embeddedFont>
    <p:embeddedFont>
      <p:font typeface="DM Sans Bold Italics" charset="1" panose="00000000000000000000"/>
      <p:regular r:id="rId16"/>
    </p:embeddedFont>
    <p:embeddedFont>
      <p:font typeface="Open Sans Extra Bold" charset="1" panose="020B0906030804020204"/>
      <p:regular r:id="rId17"/>
    </p:embeddedFont>
    <p:embeddedFont>
      <p:font typeface="Open Sans Extra Bold Italics" charset="1" panose="020B0906030804020204"/>
      <p:regular r:id="rId18"/>
    </p:embeddedFont>
    <p:embeddedFont>
      <p:font typeface="TAN Mon Cheri" charset="1" panose="00000000000000000000"/>
      <p:regular r:id="rId19"/>
    </p:embeddedFont>
    <p:embeddedFont>
      <p:font typeface="Cormorant Garamond" charset="1" panose="00000500000000000000"/>
      <p:regular r:id="rId20"/>
    </p:embeddedFont>
    <p:embeddedFont>
      <p:font typeface="Cormorant Garamond Bold" charset="1" panose="00000800000000000000"/>
      <p:regular r:id="rId21"/>
    </p:embeddedFont>
    <p:embeddedFont>
      <p:font typeface="Cormorant Garamond Italics" charset="1" panose="00000500000000000000"/>
      <p:regular r:id="rId22"/>
    </p:embeddedFont>
    <p:embeddedFont>
      <p:font typeface="Cormorant Garamond Bold Italics" charset="1" panose="00000800000000000000"/>
      <p:regular r:id="rId23"/>
    </p:embeddedFont>
    <p:embeddedFont>
      <p:font typeface="Cormorant Garamond Light" charset="1" panose="00000400000000000000"/>
      <p:regular r:id="rId24"/>
    </p:embeddedFont>
    <p:embeddedFont>
      <p:font typeface="Cormorant Garamond Light Italics" charset="1" panose="00000400000000000000"/>
      <p:regular r:id="rId25"/>
    </p:embeddedFont>
    <p:embeddedFont>
      <p:font typeface="Cormorant Garamond Medium" charset="1" panose="00000600000000000000"/>
      <p:regular r:id="rId26"/>
    </p:embeddedFont>
    <p:embeddedFont>
      <p:font typeface="Cormorant Garamond Medium Italics" charset="1" panose="00000600000000000000"/>
      <p:regular r:id="rId27"/>
    </p:embeddedFont>
    <p:embeddedFont>
      <p:font typeface="Cormorant Garamond Semi-Bold" charset="1" panose="00000700000000000000"/>
      <p:regular r:id="rId28"/>
    </p:embeddedFont>
    <p:embeddedFont>
      <p:font typeface="Cormorant Garamond Semi-Bold Italics" charset="1" panose="00000700000000000000"/>
      <p:regular r:id="rId29"/>
    </p:embeddedFont>
    <p:embeddedFont>
      <p:font typeface="Playfair Display 2" charset="1" panose="00000500000000000000"/>
      <p:regular r:id="rId30"/>
    </p:embeddedFont>
    <p:embeddedFont>
      <p:font typeface="Playfair Display 2 Bold" charset="1" panose="00000800000000000000"/>
      <p:regular r:id="rId31"/>
    </p:embeddedFont>
    <p:embeddedFont>
      <p:font typeface="Playfair Display 2 Italics" charset="1" panose="00000500000000000000"/>
      <p:regular r:id="rId32"/>
    </p:embeddedFont>
    <p:embeddedFont>
      <p:font typeface="Playfair Display 2 Bold Italics" charset="1" panose="00000800000000000000"/>
      <p:regular r:id="rId33"/>
    </p:embeddedFont>
    <p:embeddedFont>
      <p:font typeface="Playfair Display 2 Heavy" charset="1" panose="00000A00000000000000"/>
      <p:regular r:id="rId34"/>
    </p:embeddedFont>
    <p:embeddedFont>
      <p:font typeface="Playfair Display 2 Heavy Italics" charset="1" panose="00000A00000000000000"/>
      <p:regular r:id="rId35"/>
    </p:embeddedFont>
    <p:embeddedFont>
      <p:font typeface="Playfair Display 1" charset="1" panose="00000000000000000000"/>
      <p:regular r:id="rId36"/>
    </p:embeddedFont>
    <p:embeddedFont>
      <p:font typeface="Playfair Display 1 Bold" charset="1" panose="00000000000000000000"/>
      <p:regular r:id="rId37"/>
    </p:embeddedFont>
    <p:embeddedFont>
      <p:font typeface="Playfair Display 1 Italics" charset="1" panose="00000000000000000000"/>
      <p:regular r:id="rId38"/>
    </p:embeddedFont>
    <p:embeddedFont>
      <p:font typeface="Playfair Display 1 Bold Italics" charset="1" panose="00000000000000000000"/>
      <p:regular r:id="rId39"/>
    </p:embeddedFont>
    <p:embeddedFont>
      <p:font typeface="Playfair Display 1 Medium" charset="1" panose="00000000000000000000"/>
      <p:regular r:id="rId40"/>
    </p:embeddedFont>
    <p:embeddedFont>
      <p:font typeface="Playfair Display 1 Medium Italics" charset="1" panose="00000000000000000000"/>
      <p:regular r:id="rId41"/>
    </p:embeddedFont>
    <p:embeddedFont>
      <p:font typeface="Playfair Display 1 Semi-Bold" charset="1" panose="00000000000000000000"/>
      <p:regular r:id="rId42"/>
    </p:embeddedFont>
    <p:embeddedFont>
      <p:font typeface="Playfair Display 1 Semi-Bold Italics" charset="1" panose="00000000000000000000"/>
      <p:regular r:id="rId43"/>
    </p:embeddedFont>
    <p:embeddedFont>
      <p:font typeface="Playfair Display 1 Ultra-Bold" charset="1" panose="00000000000000000000"/>
      <p:regular r:id="rId44"/>
    </p:embeddedFont>
    <p:embeddedFont>
      <p:font typeface="Playfair Display 1 Ultra-Bold Italics" charset="1" panose="00000000000000000000"/>
      <p:regular r:id="rId45"/>
    </p:embeddedFont>
    <p:embeddedFont>
      <p:font typeface="Playfair Display 1 Heavy" charset="1" panose="00000000000000000000"/>
      <p:regular r:id="rId46"/>
    </p:embeddedFont>
    <p:embeddedFont>
      <p:font typeface="Playfair Display 1 Heavy Italics" charset="1" panose="00000000000000000000"/>
      <p:regular r:id="rId47"/>
    </p:embeddedFont>
    <p:embeddedFont>
      <p:font typeface="TS Tarek" charset="1" panose="00000500000000000000"/>
      <p:regular r:id="rId48"/>
    </p:embeddedFont>
    <p:embeddedFont>
      <p:font typeface="TS Tarek Bold" charset="1" panose="00000800000000000000"/>
      <p:regular r:id="rId49"/>
    </p:embeddedFont>
    <p:embeddedFont>
      <p:font typeface="TS Tarek Italics" charset="1" panose="00000500000000000000"/>
      <p:regular r:id="rId50"/>
    </p:embeddedFont>
    <p:embeddedFont>
      <p:font typeface="TS Tarek Bold Italics" charset="1" panose="00000800000000000000"/>
      <p:regular r:id="rId51"/>
    </p:embeddedFont>
    <p:embeddedFont>
      <p:font typeface="TS Tarek Thin" charset="1" panose="00000200000000000000"/>
      <p:regular r:id="rId52"/>
    </p:embeddedFont>
    <p:embeddedFont>
      <p:font typeface="TS Tarek Thin Italics" charset="1" panose="00000200000000000000"/>
      <p:regular r:id="rId53"/>
    </p:embeddedFont>
    <p:embeddedFont>
      <p:font typeface="TS Tarek Heavy" charset="1" panose="00000A00000000000000"/>
      <p:regular r:id="rId54"/>
    </p:embeddedFont>
    <p:embeddedFont>
      <p:font typeface="TS Tarek Heavy Italics" charset="1" panose="00000A00000000000000"/>
      <p:regular r:id="rId55"/>
    </p:embeddedFont>
    <p:embeddedFont>
      <p:font typeface="Public Sans" charset="1" panose="00000000000000000000"/>
      <p:regular r:id="rId56"/>
    </p:embeddedFont>
    <p:embeddedFont>
      <p:font typeface="Public Sans Bold" charset="1" panose="00000000000000000000"/>
      <p:regular r:id="rId57"/>
    </p:embeddedFont>
    <p:embeddedFont>
      <p:font typeface="Public Sans Italics" charset="1" panose="00000000000000000000"/>
      <p:regular r:id="rId58"/>
    </p:embeddedFont>
    <p:embeddedFont>
      <p:font typeface="Public Sans Bold Italics" charset="1" panose="00000000000000000000"/>
      <p:regular r:id="rId59"/>
    </p:embeddedFont>
    <p:embeddedFont>
      <p:font typeface="Public Sans Thin" charset="1" panose="00000000000000000000"/>
      <p:regular r:id="rId60"/>
    </p:embeddedFont>
    <p:embeddedFont>
      <p:font typeface="Public Sans Thin Italics" charset="1" panose="00000000000000000000"/>
      <p:regular r:id="rId61"/>
    </p:embeddedFont>
    <p:embeddedFont>
      <p:font typeface="Public Sans Medium" charset="1" panose="00000000000000000000"/>
      <p:regular r:id="rId62"/>
    </p:embeddedFont>
    <p:embeddedFont>
      <p:font typeface="Public Sans Medium Italics" charset="1" panose="00000000000000000000"/>
      <p:regular r:id="rId63"/>
    </p:embeddedFont>
    <p:embeddedFont>
      <p:font typeface="Public Sans Heavy" charset="1" panose="00000000000000000000"/>
      <p:regular r:id="rId64"/>
    </p:embeddedFont>
    <p:embeddedFont>
      <p:font typeface="Public Sans Heavy Italics" charset="1" panose="00000000000000000000"/>
      <p:regular r:id="rId65"/>
    </p:embeddedFont>
    <p:embeddedFont>
      <p:font typeface="Neue Machina" charset="1" panose="00000500000000000000"/>
      <p:regular r:id="rId66"/>
    </p:embeddedFont>
    <p:embeddedFont>
      <p:font typeface="Neue Machina Light" charset="1" panose="00000400000000000000"/>
      <p:regular r:id="rId67"/>
    </p:embeddedFont>
    <p:embeddedFont>
      <p:font typeface="Neue Machina Ultra-Bold" charset="1" panose="00000900000000000000"/>
      <p:regular r:id="rId68"/>
    </p:embeddedFont>
    <p:embeddedFont>
      <p:font typeface="Noto Serif Display ExtraCondensed" charset="1" panose="02020506080505020204"/>
      <p:regular r:id="rId69"/>
    </p:embeddedFont>
    <p:embeddedFont>
      <p:font typeface="Noto Serif Display ExtraCondensed Bold" charset="1" panose="02020806080505020204"/>
      <p:regular r:id="rId70"/>
    </p:embeddedFont>
    <p:embeddedFont>
      <p:font typeface="Noto Serif Display ExtraCondensed Italics" charset="1" panose="02020506080505090204"/>
      <p:regular r:id="rId71"/>
    </p:embeddedFont>
    <p:embeddedFont>
      <p:font typeface="Noto Serif Display ExtraCondensed Bold Italics" charset="1" panose="02020806080505090204"/>
      <p:regular r:id="rId72"/>
    </p:embeddedFont>
    <p:embeddedFont>
      <p:font typeface="Noto Serif Display ExtraCondensed Thin" charset="1" panose="02020206080505020204"/>
      <p:regular r:id="rId73"/>
    </p:embeddedFont>
    <p:embeddedFont>
      <p:font typeface="Noto Serif Display ExtraCondensed Thin Italics" charset="1" panose="02020206080505090204"/>
      <p:regular r:id="rId74"/>
    </p:embeddedFont>
    <p:embeddedFont>
      <p:font typeface="Noto Serif Display ExtraCondensed Extra-Light" charset="1" panose="02020406080505020204"/>
      <p:regular r:id="rId75"/>
    </p:embeddedFont>
    <p:embeddedFont>
      <p:font typeface="Noto Serif Display ExtraCondensed Extra-Light Italics" charset="1" panose="02020406080505090204"/>
      <p:regular r:id="rId76"/>
    </p:embeddedFont>
    <p:embeddedFont>
      <p:font typeface="Noto Serif Display ExtraCondensed Light" charset="1" panose="02020406080505020204"/>
      <p:regular r:id="rId77"/>
    </p:embeddedFont>
    <p:embeddedFont>
      <p:font typeface="Noto Serif Display ExtraCondensed Light Italics" charset="1" panose="02020406080505090204"/>
      <p:regular r:id="rId78"/>
    </p:embeddedFont>
    <p:embeddedFont>
      <p:font typeface="Noto Serif Display ExtraCondensed Ultra-Bold" charset="1" panose="02020806080505020204"/>
      <p:regular r:id="rId79"/>
    </p:embeddedFont>
    <p:embeddedFont>
      <p:font typeface="Noto Serif Display ExtraCondensed Ultra-Bold Italics" charset="1" panose="02020806080505090204"/>
      <p:regular r:id="rId80"/>
    </p:embeddedFont>
    <p:embeddedFont>
      <p:font typeface="Noto Serif Display ExtraCondensed Heavy" charset="1" panose="02020A06080505020204"/>
      <p:regular r:id="rId81"/>
    </p:embeddedFont>
    <p:embeddedFont>
      <p:font typeface="Noto Serif Display ExtraCondensed Heavy Italics" charset="1" panose="02020A06080505090204"/>
      <p:regular r:id="rId82"/>
    </p:embeddedFont>
    <p:embeddedFont>
      <p:font typeface="Open Sauce" charset="1" panose="00000500000000000000"/>
      <p:regular r:id="rId83"/>
    </p:embeddedFont>
    <p:embeddedFont>
      <p:font typeface="Open Sauce Bold" charset="1" panose="00000800000000000000"/>
      <p:regular r:id="rId84"/>
    </p:embeddedFont>
    <p:embeddedFont>
      <p:font typeface="Open Sauce Italics" charset="1" panose="00000500000000000000"/>
      <p:regular r:id="rId85"/>
    </p:embeddedFont>
    <p:embeddedFont>
      <p:font typeface="Open Sauce Bold Italics" charset="1" panose="00000800000000000000"/>
      <p:regular r:id="rId86"/>
    </p:embeddedFont>
    <p:embeddedFont>
      <p:font typeface="Open Sauce Light" charset="1" panose="00000400000000000000"/>
      <p:regular r:id="rId87"/>
    </p:embeddedFont>
    <p:embeddedFont>
      <p:font typeface="Open Sauce Light Italics" charset="1" panose="00000400000000000000"/>
      <p:regular r:id="rId88"/>
    </p:embeddedFont>
    <p:embeddedFont>
      <p:font typeface="Open Sauce Medium" charset="1" panose="00000600000000000000"/>
      <p:regular r:id="rId89"/>
    </p:embeddedFont>
    <p:embeddedFont>
      <p:font typeface="Open Sauce Medium Italics" charset="1" panose="00000600000000000000"/>
      <p:regular r:id="rId90"/>
    </p:embeddedFont>
    <p:embeddedFont>
      <p:font typeface="Open Sauce Semi-Bold" charset="1" panose="00000700000000000000"/>
      <p:regular r:id="rId91"/>
    </p:embeddedFont>
    <p:embeddedFont>
      <p:font typeface="Open Sauce Semi-Bold Italics" charset="1" panose="00000700000000000000"/>
      <p:regular r:id="rId92"/>
    </p:embeddedFont>
    <p:embeddedFont>
      <p:font typeface="Open Sauce Heavy" charset="1" panose="00000A00000000000000"/>
      <p:regular r:id="rId93"/>
    </p:embeddedFont>
    <p:embeddedFont>
      <p:font typeface="Open Sauce Heavy Italics" charset="1" panose="00000A00000000000000"/>
      <p:regular r:id="rId94"/>
    </p:embeddedFont>
    <p:embeddedFont>
      <p:font typeface="Open Sans" charset="1" panose="020B0606030504020204"/>
      <p:regular r:id="rId95"/>
    </p:embeddedFont>
    <p:embeddedFont>
      <p:font typeface="Open Sans Bold" charset="1" panose="020B0806030504020204"/>
      <p:regular r:id="rId96"/>
    </p:embeddedFont>
    <p:embeddedFont>
      <p:font typeface="Open Sans Italics" charset="1" panose="020B0606030504020204"/>
      <p:regular r:id="rId97"/>
    </p:embeddedFont>
    <p:embeddedFont>
      <p:font typeface="Open Sans Bold Italics" charset="1" panose="020B0806030504020204"/>
      <p:regular r:id="rId98"/>
    </p:embeddedFont>
    <p:embeddedFont>
      <p:font typeface="Open Sans Light" charset="1" panose="020B0306030504020204"/>
      <p:regular r:id="rId99"/>
    </p:embeddedFont>
    <p:embeddedFont>
      <p:font typeface="Open Sans Light Italics" charset="1" panose="020B0306030504020204"/>
      <p:regular r:id="rId100"/>
    </p:embeddedFont>
    <p:embeddedFont>
      <p:font typeface="Open Sans Ultra-Bold" charset="1" panose="00000000000000000000"/>
      <p:regular r:id="rId101"/>
    </p:embeddedFont>
    <p:embeddedFont>
      <p:font typeface="Open Sans Ultra-Bold Italics" charset="1" panose="00000000000000000000"/>
      <p:regular r:id="rId102"/>
    </p:embeddedFont>
    <p:embeddedFont>
      <p:font typeface="Montserrat" charset="1" panose="00000500000000000000"/>
      <p:regular r:id="rId103"/>
    </p:embeddedFont>
    <p:embeddedFont>
      <p:font typeface="Montserrat Bold" charset="1" panose="00000800000000000000"/>
      <p:regular r:id="rId104"/>
    </p:embeddedFont>
    <p:embeddedFont>
      <p:font typeface="Montserrat Italics" charset="1" panose="00000500000000000000"/>
      <p:regular r:id="rId105"/>
    </p:embeddedFont>
    <p:embeddedFont>
      <p:font typeface="Montserrat Bold Italics" charset="1" panose="00000800000000000000"/>
      <p:regular r:id="rId106"/>
    </p:embeddedFont>
    <p:embeddedFont>
      <p:font typeface="Montserrat Thin" charset="1" panose="00000300000000000000"/>
      <p:regular r:id="rId107"/>
    </p:embeddedFont>
    <p:embeddedFont>
      <p:font typeface="Montserrat Thin Italics" charset="1" panose="00000300000000000000"/>
      <p:regular r:id="rId108"/>
    </p:embeddedFont>
    <p:embeddedFont>
      <p:font typeface="Montserrat Extra-Light" charset="1" panose="00000300000000000000"/>
      <p:regular r:id="rId109"/>
    </p:embeddedFont>
    <p:embeddedFont>
      <p:font typeface="Montserrat Extra-Light Italics" charset="1" panose="00000300000000000000"/>
      <p:regular r:id="rId110"/>
    </p:embeddedFont>
    <p:embeddedFont>
      <p:font typeface="Montserrat Light" charset="1" panose="00000400000000000000"/>
      <p:regular r:id="rId111"/>
    </p:embeddedFont>
    <p:embeddedFont>
      <p:font typeface="Montserrat Light Italics" charset="1" panose="00000400000000000000"/>
      <p:regular r:id="rId112"/>
    </p:embeddedFont>
    <p:embeddedFont>
      <p:font typeface="Montserrat Medium" charset="1" panose="00000600000000000000"/>
      <p:regular r:id="rId113"/>
    </p:embeddedFont>
    <p:embeddedFont>
      <p:font typeface="Montserrat Medium Italics" charset="1" panose="00000600000000000000"/>
      <p:regular r:id="rId114"/>
    </p:embeddedFont>
    <p:embeddedFont>
      <p:font typeface="Montserrat Semi-Bold" charset="1" panose="00000700000000000000"/>
      <p:regular r:id="rId115"/>
    </p:embeddedFont>
    <p:embeddedFont>
      <p:font typeface="Montserrat Semi-Bold Italics" charset="1" panose="00000700000000000000"/>
      <p:regular r:id="rId116"/>
    </p:embeddedFont>
    <p:embeddedFont>
      <p:font typeface="Montserrat Ultra-Bold" charset="1" panose="00000900000000000000"/>
      <p:regular r:id="rId117"/>
    </p:embeddedFont>
    <p:embeddedFont>
      <p:font typeface="Montserrat Ultra-Bold Italics" charset="1" panose="00000900000000000000"/>
      <p:regular r:id="rId118"/>
    </p:embeddedFont>
    <p:embeddedFont>
      <p:font typeface="Montserrat Heavy" charset="1" panose="00000A00000000000000"/>
      <p:regular r:id="rId119"/>
    </p:embeddedFont>
    <p:embeddedFont>
      <p:font typeface="Montserrat Heavy Italics" charset="1" panose="00000A00000000000000"/>
      <p:regular r:id="rId1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00" Target="fonts/font100.fntdata" Type="http://schemas.openxmlformats.org/officeDocument/2006/relationships/font"/><Relationship Id="rId101" Target="fonts/font101.fntdata" Type="http://schemas.openxmlformats.org/officeDocument/2006/relationships/font"/><Relationship Id="rId102" Target="fonts/font102.fntdata" Type="http://schemas.openxmlformats.org/officeDocument/2006/relationships/font"/><Relationship Id="rId103" Target="fonts/font103.fntdata" Type="http://schemas.openxmlformats.org/officeDocument/2006/relationships/font"/><Relationship Id="rId104" Target="fonts/font104.fntdata" Type="http://schemas.openxmlformats.org/officeDocument/2006/relationships/font"/><Relationship Id="rId105" Target="fonts/font105.fntdata" Type="http://schemas.openxmlformats.org/officeDocument/2006/relationships/font"/><Relationship Id="rId106" Target="fonts/font106.fntdata" Type="http://schemas.openxmlformats.org/officeDocument/2006/relationships/font"/><Relationship Id="rId107" Target="fonts/font107.fntdata" Type="http://schemas.openxmlformats.org/officeDocument/2006/relationships/font"/><Relationship Id="rId108" Target="fonts/font108.fntdata" Type="http://schemas.openxmlformats.org/officeDocument/2006/relationships/font"/><Relationship Id="rId109" Target="fonts/font109.fntdata" Type="http://schemas.openxmlformats.org/officeDocument/2006/relationships/font"/><Relationship Id="rId11" Target="fonts/font11.fntdata" Type="http://schemas.openxmlformats.org/officeDocument/2006/relationships/font"/><Relationship Id="rId110" Target="fonts/font110.fntdata" Type="http://schemas.openxmlformats.org/officeDocument/2006/relationships/font"/><Relationship Id="rId111" Target="fonts/font111.fntdata" Type="http://schemas.openxmlformats.org/officeDocument/2006/relationships/font"/><Relationship Id="rId112" Target="fonts/font112.fntdata" Type="http://schemas.openxmlformats.org/officeDocument/2006/relationships/font"/><Relationship Id="rId113" Target="fonts/font113.fntdata" Type="http://schemas.openxmlformats.org/officeDocument/2006/relationships/font"/><Relationship Id="rId114" Target="fonts/font114.fntdata" Type="http://schemas.openxmlformats.org/officeDocument/2006/relationships/font"/><Relationship Id="rId115" Target="fonts/font115.fntdata" Type="http://schemas.openxmlformats.org/officeDocument/2006/relationships/font"/><Relationship Id="rId116" Target="fonts/font116.fntdata" Type="http://schemas.openxmlformats.org/officeDocument/2006/relationships/font"/><Relationship Id="rId117" Target="fonts/font117.fntdata" Type="http://schemas.openxmlformats.org/officeDocument/2006/relationships/font"/><Relationship Id="rId118" Target="fonts/font118.fntdata" Type="http://schemas.openxmlformats.org/officeDocument/2006/relationships/font"/><Relationship Id="rId119" Target="fonts/font119.fntdata" Type="http://schemas.openxmlformats.org/officeDocument/2006/relationships/font"/><Relationship Id="rId12" Target="fonts/font12.fntdata" Type="http://schemas.openxmlformats.org/officeDocument/2006/relationships/font"/><Relationship Id="rId120" Target="fonts/font120.fntdata" Type="http://schemas.openxmlformats.org/officeDocument/2006/relationships/font"/><Relationship Id="rId121" Target="slides/slide1.xml" Type="http://schemas.openxmlformats.org/officeDocument/2006/relationships/slide"/><Relationship Id="rId122" Target="slides/slide2.xml" Type="http://schemas.openxmlformats.org/officeDocument/2006/relationships/slide"/><Relationship Id="rId123" Target="slides/slide3.xml" Type="http://schemas.openxmlformats.org/officeDocument/2006/relationships/slide"/><Relationship Id="rId124" Target="slides/slide4.xml" Type="http://schemas.openxmlformats.org/officeDocument/2006/relationships/slide"/><Relationship Id="rId125" Target="slides/slide5.xml" Type="http://schemas.openxmlformats.org/officeDocument/2006/relationships/slide"/><Relationship Id="rId126" Target="slides/slide6.xml" Type="http://schemas.openxmlformats.org/officeDocument/2006/relationships/slide"/><Relationship Id="rId127" Target="slides/slide7.xml" Type="http://schemas.openxmlformats.org/officeDocument/2006/relationships/slide"/><Relationship Id="rId128" Target="slides/slide8.xml" Type="http://schemas.openxmlformats.org/officeDocument/2006/relationships/slide"/><Relationship Id="rId129" Target="slides/slide9.xml" Type="http://schemas.openxmlformats.org/officeDocument/2006/relationships/slide"/><Relationship Id="rId13" Target="fonts/font13.fntdata" Type="http://schemas.openxmlformats.org/officeDocument/2006/relationships/font"/><Relationship Id="rId130" Target="slides/slide10.xml" Type="http://schemas.openxmlformats.org/officeDocument/2006/relationships/slide"/><Relationship Id="rId131" Target="slides/slide11.xml" Type="http://schemas.openxmlformats.org/officeDocument/2006/relationships/slide"/><Relationship Id="rId132" Target="slides/slide12.xml" Type="http://schemas.openxmlformats.org/officeDocument/2006/relationships/slide"/><Relationship Id="rId133" Target="slides/slide13.xml" Type="http://schemas.openxmlformats.org/officeDocument/2006/relationships/slide"/><Relationship Id="rId134" Target="slides/slide14.xml" Type="http://schemas.openxmlformats.org/officeDocument/2006/relationships/slide"/><Relationship Id="rId135" Target="slides/slide15.xml" Type="http://schemas.openxmlformats.org/officeDocument/2006/relationships/slide"/><Relationship Id="rId136" Target="slides/slide16.xml" Type="http://schemas.openxmlformats.org/officeDocument/2006/relationships/slide"/><Relationship Id="rId137" Target="slides/slide17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fonts/font7.fntdata" Type="http://schemas.openxmlformats.org/officeDocument/2006/relationships/font"/><Relationship Id="rId70" Target="fonts/font70.fntdata" Type="http://schemas.openxmlformats.org/officeDocument/2006/relationships/font"/><Relationship Id="rId71" Target="fonts/font71.fntdata" Type="http://schemas.openxmlformats.org/officeDocument/2006/relationships/font"/><Relationship Id="rId72" Target="fonts/font72.fntdata" Type="http://schemas.openxmlformats.org/officeDocument/2006/relationships/font"/><Relationship Id="rId73" Target="fonts/font73.fntdata" Type="http://schemas.openxmlformats.org/officeDocument/2006/relationships/font"/><Relationship Id="rId74" Target="fonts/font74.fntdata" Type="http://schemas.openxmlformats.org/officeDocument/2006/relationships/font"/><Relationship Id="rId75" Target="fonts/font75.fntdata" Type="http://schemas.openxmlformats.org/officeDocument/2006/relationships/font"/><Relationship Id="rId76" Target="fonts/font76.fntdata" Type="http://schemas.openxmlformats.org/officeDocument/2006/relationships/font"/><Relationship Id="rId77" Target="fonts/font77.fntdata" Type="http://schemas.openxmlformats.org/officeDocument/2006/relationships/font"/><Relationship Id="rId78" Target="fonts/font78.fntdata" Type="http://schemas.openxmlformats.org/officeDocument/2006/relationships/font"/><Relationship Id="rId79" Target="fonts/font79.fntdata" Type="http://schemas.openxmlformats.org/officeDocument/2006/relationships/font"/><Relationship Id="rId8" Target="fonts/font8.fntdata" Type="http://schemas.openxmlformats.org/officeDocument/2006/relationships/font"/><Relationship Id="rId80" Target="fonts/font80.fntdata" Type="http://schemas.openxmlformats.org/officeDocument/2006/relationships/font"/><Relationship Id="rId81" Target="fonts/font81.fntdata" Type="http://schemas.openxmlformats.org/officeDocument/2006/relationships/font"/><Relationship Id="rId82" Target="fonts/font82.fntdata" Type="http://schemas.openxmlformats.org/officeDocument/2006/relationships/font"/><Relationship Id="rId83" Target="fonts/font83.fntdata" Type="http://schemas.openxmlformats.org/officeDocument/2006/relationships/font"/><Relationship Id="rId84" Target="fonts/font84.fntdata" Type="http://schemas.openxmlformats.org/officeDocument/2006/relationships/font"/><Relationship Id="rId85" Target="fonts/font85.fntdata" Type="http://schemas.openxmlformats.org/officeDocument/2006/relationships/font"/><Relationship Id="rId86" Target="fonts/font86.fntdata" Type="http://schemas.openxmlformats.org/officeDocument/2006/relationships/font"/><Relationship Id="rId87" Target="fonts/font87.fntdata" Type="http://schemas.openxmlformats.org/officeDocument/2006/relationships/font"/><Relationship Id="rId88" Target="fonts/font88.fntdata" Type="http://schemas.openxmlformats.org/officeDocument/2006/relationships/font"/><Relationship Id="rId89" Target="fonts/font89.fntdata" Type="http://schemas.openxmlformats.org/officeDocument/2006/relationships/font"/><Relationship Id="rId9" Target="fonts/font9.fntdata" Type="http://schemas.openxmlformats.org/officeDocument/2006/relationships/font"/><Relationship Id="rId90" Target="fonts/font90.fntdata" Type="http://schemas.openxmlformats.org/officeDocument/2006/relationships/font"/><Relationship Id="rId91" Target="fonts/font91.fntdata" Type="http://schemas.openxmlformats.org/officeDocument/2006/relationships/font"/><Relationship Id="rId92" Target="fonts/font92.fntdata" Type="http://schemas.openxmlformats.org/officeDocument/2006/relationships/font"/><Relationship Id="rId93" Target="fonts/font93.fntdata" Type="http://schemas.openxmlformats.org/officeDocument/2006/relationships/font"/><Relationship Id="rId94" Target="fonts/font94.fntdata" Type="http://schemas.openxmlformats.org/officeDocument/2006/relationships/font"/><Relationship Id="rId95" Target="fonts/font95.fntdata" Type="http://schemas.openxmlformats.org/officeDocument/2006/relationships/font"/><Relationship Id="rId96" Target="fonts/font96.fntdata" Type="http://schemas.openxmlformats.org/officeDocument/2006/relationships/font"/><Relationship Id="rId97" Target="fonts/font97.fntdata" Type="http://schemas.openxmlformats.org/officeDocument/2006/relationships/font"/><Relationship Id="rId98" Target="fonts/font98.fntdata" Type="http://schemas.openxmlformats.org/officeDocument/2006/relationships/font"/><Relationship Id="rId99" Target="fonts/font9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jpe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jpeg" Type="http://schemas.openxmlformats.org/officeDocument/2006/relationships/image"/><Relationship Id="rId4" Target="../media/image10.jpeg" Type="http://schemas.openxmlformats.org/officeDocument/2006/relationships/image"/><Relationship Id="rId5" Target="../media/image11.jpeg" Type="http://schemas.openxmlformats.org/officeDocument/2006/relationships/image"/><Relationship Id="rId6" Target="../media/image12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9956882" y="927182"/>
            <a:ext cx="8229600" cy="7940893"/>
            <a:chOff x="0" y="0"/>
            <a:chExt cx="2167467" cy="20914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7467" cy="2091429"/>
            </a:xfrm>
            <a:custGeom>
              <a:avLst/>
              <a:gdLst/>
              <a:ahLst/>
              <a:cxnLst/>
              <a:rect r="r" b="b" t="t" l="l"/>
              <a:pathLst>
                <a:path h="2091429" w="2167467">
                  <a:moveTo>
                    <a:pt x="0" y="0"/>
                  </a:moveTo>
                  <a:lnTo>
                    <a:pt x="2167467" y="0"/>
                  </a:lnTo>
                  <a:lnTo>
                    <a:pt x="2167467" y="2091429"/>
                  </a:lnTo>
                  <a:lnTo>
                    <a:pt x="0" y="209142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7467" cy="21295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-4001090" y="4001090"/>
            <a:ext cx="10287000" cy="2284820"/>
            <a:chOff x="0" y="0"/>
            <a:chExt cx="2709333" cy="6017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3" cy="601763"/>
            </a:xfrm>
            <a:custGeom>
              <a:avLst/>
              <a:gdLst/>
              <a:ahLst/>
              <a:cxnLst/>
              <a:rect r="r" b="b" t="t" l="l"/>
              <a:pathLst>
                <a:path h="601763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601763"/>
                  </a:lnTo>
                  <a:lnTo>
                    <a:pt x="0" y="601763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3" cy="6398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734535" y="3195068"/>
            <a:ext cx="7087221" cy="1948432"/>
            <a:chOff x="0" y="0"/>
            <a:chExt cx="9449627" cy="259790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19050"/>
              <a:ext cx="9449627" cy="16304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692"/>
                </a:lnSpc>
              </a:pPr>
              <a:r>
                <a:rPr lang="en-US" sz="7944">
                  <a:solidFill>
                    <a:srgbClr val="000000"/>
                  </a:solidFill>
                  <a:latin typeface="Playfair Display 1 Bold"/>
                </a:rPr>
                <a:t>SatFireWatch</a:t>
              </a:r>
            </a:p>
          </p:txBody>
        </p:sp>
        <p:sp>
          <p:nvSpPr>
            <p:cNvPr name="AutoShape 10" id="10"/>
            <p:cNvSpPr/>
            <p:nvPr/>
          </p:nvSpPr>
          <p:spPr>
            <a:xfrm>
              <a:off x="113490" y="2577707"/>
              <a:ext cx="1901606" cy="0"/>
            </a:xfrm>
            <a:prstGeom prst="line">
              <a:avLst/>
            </a:prstGeom>
            <a:ln cap="flat" w="40403">
              <a:solidFill>
                <a:srgbClr val="5B5B5B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2734535" y="4410316"/>
            <a:ext cx="7087221" cy="487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6"/>
              </a:lnSpc>
            </a:pPr>
            <a:r>
              <a:rPr lang="en-US" sz="3144">
                <a:solidFill>
                  <a:srgbClr val="000000"/>
                </a:solidFill>
                <a:latin typeface="Playfair Display 1 Bold"/>
              </a:rPr>
              <a:t>Fire Prediction Software and Services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51780" y="7167329"/>
            <a:ext cx="7790348" cy="1652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95"/>
              </a:lnSpc>
            </a:pPr>
            <a:r>
              <a:rPr lang="en-US" sz="1799">
                <a:solidFill>
                  <a:srgbClr val="000000"/>
                </a:solidFill>
                <a:latin typeface="Playfair Display 1"/>
              </a:rPr>
              <a:t>Universeh - Satellite Communications, Regulation and Business </a:t>
            </a:r>
          </a:p>
          <a:p>
            <a:pPr>
              <a:lnSpc>
                <a:spcPts val="2195"/>
              </a:lnSpc>
            </a:pPr>
            <a:r>
              <a:rPr lang="en-US" sz="1799">
                <a:solidFill>
                  <a:srgbClr val="000000"/>
                </a:solidFill>
                <a:latin typeface="Playfair Display 1"/>
              </a:rPr>
              <a:t>21.12.2023.</a:t>
            </a:r>
          </a:p>
          <a:p>
            <a:pPr>
              <a:lnSpc>
                <a:spcPts val="2195"/>
              </a:lnSpc>
            </a:pPr>
          </a:p>
          <a:p>
            <a:pPr>
              <a:lnSpc>
                <a:spcPts val="2195"/>
              </a:lnSpc>
            </a:pPr>
            <a:r>
              <a:rPr lang="en-US" sz="1799">
                <a:solidFill>
                  <a:srgbClr val="000000"/>
                </a:solidFill>
                <a:latin typeface="Playfair Display 1"/>
              </a:rPr>
              <a:t>University of Luxembourg: Maria Barral, Hind Djafaar, Zagorka Ristic.</a:t>
            </a:r>
          </a:p>
          <a:p>
            <a:pPr>
              <a:lnSpc>
                <a:spcPts val="2195"/>
              </a:lnSpc>
            </a:pPr>
            <a:r>
              <a:rPr lang="en-US" sz="1799">
                <a:solidFill>
                  <a:srgbClr val="000000"/>
                </a:solidFill>
                <a:latin typeface="Playfair Display 1"/>
              </a:rPr>
              <a:t>University of Touluse: Youssef El Mendili, Ryad Madi, Leonard Painteaux, Yahya Younes.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0101235" y="2781540"/>
            <a:ext cx="3106900" cy="3754390"/>
          </a:xfrm>
          <a:custGeom>
            <a:avLst/>
            <a:gdLst/>
            <a:ahLst/>
            <a:cxnLst/>
            <a:rect r="r" b="b" t="t" l="l"/>
            <a:pathLst>
              <a:path h="3754390" w="3106900">
                <a:moveTo>
                  <a:pt x="0" y="0"/>
                </a:moveTo>
                <a:lnTo>
                  <a:pt x="3106901" y="0"/>
                </a:lnTo>
                <a:lnTo>
                  <a:pt x="3106901" y="3754389"/>
                </a:lnTo>
                <a:lnTo>
                  <a:pt x="0" y="37543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20" t="0" r="-1042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626085"/>
            <a:ext cx="16285490" cy="5632215"/>
          </a:xfrm>
          <a:custGeom>
            <a:avLst/>
            <a:gdLst/>
            <a:ahLst/>
            <a:cxnLst/>
            <a:rect r="r" b="b" t="t" l="l"/>
            <a:pathLst>
              <a:path h="5632215" w="16285490">
                <a:moveTo>
                  <a:pt x="0" y="0"/>
                </a:moveTo>
                <a:lnTo>
                  <a:pt x="16285490" y="0"/>
                </a:lnTo>
                <a:lnTo>
                  <a:pt x="16285490" y="5632215"/>
                </a:lnTo>
                <a:lnTo>
                  <a:pt x="0" y="5632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28" t="0" r="-292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14464" y="1636217"/>
            <a:ext cx="11757258" cy="1075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58"/>
              </a:lnSpc>
            </a:pPr>
            <a:r>
              <a:rPr lang="en-US" sz="7900">
                <a:solidFill>
                  <a:srgbClr val="292828"/>
                </a:solidFill>
                <a:latin typeface="Forum"/>
              </a:rPr>
              <a:t>PRODUCTION ROADMAP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6553742" y="2312790"/>
            <a:ext cx="5146395" cy="5653660"/>
            <a:chOff x="0" y="0"/>
            <a:chExt cx="6861860" cy="753821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66675"/>
              <a:ext cx="6861860" cy="6322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Public Sans Bold"/>
                </a:rPr>
                <a:t>Call to Action 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676699"/>
              <a:ext cx="6861860" cy="68615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53388" indent="-226694" lvl="1">
                <a:lnSpc>
                  <a:spcPts val="3485"/>
                </a:lnSpc>
                <a:buFont typeface="Arial"/>
                <a:buChar char="•"/>
              </a:pPr>
              <a:r>
                <a:rPr lang="en-US" sz="2099">
                  <a:solidFill>
                    <a:srgbClr val="000000"/>
                  </a:solidFill>
                  <a:latin typeface="Public Sans Bold"/>
                </a:rPr>
                <a:t>Urgent Need: </a:t>
              </a:r>
              <a:r>
                <a:rPr lang="en-US" sz="2099">
                  <a:solidFill>
                    <a:srgbClr val="000000"/>
                  </a:solidFill>
                  <a:latin typeface="Public Sans"/>
                </a:rPr>
                <a:t>escalating impact of wildfires due to climate change</a:t>
              </a:r>
            </a:p>
            <a:p>
              <a:pPr marL="453388" indent="-226694" lvl="1">
                <a:lnSpc>
                  <a:spcPts val="3485"/>
                </a:lnSpc>
                <a:buFont typeface="Arial"/>
                <a:buChar char="•"/>
              </a:pPr>
              <a:r>
                <a:rPr lang="en-US" sz="2099">
                  <a:solidFill>
                    <a:srgbClr val="000000"/>
                  </a:solidFill>
                  <a:latin typeface="Public Sans Bold"/>
                </a:rPr>
                <a:t>Market Gap: </a:t>
              </a:r>
              <a:r>
                <a:rPr lang="en-US" sz="2099">
                  <a:solidFill>
                    <a:srgbClr val="000000"/>
                  </a:solidFill>
                  <a:latin typeface="Public Sans"/>
                </a:rPr>
                <a:t>lack of tailored, affordable observation services for wildfire detection</a:t>
              </a:r>
            </a:p>
            <a:p>
              <a:pPr marL="453388" indent="-226694" lvl="1">
                <a:lnSpc>
                  <a:spcPts val="3485"/>
                </a:lnSpc>
                <a:buFont typeface="Arial"/>
                <a:buChar char="•"/>
              </a:pPr>
              <a:r>
                <a:rPr lang="en-US" sz="2099">
                  <a:solidFill>
                    <a:srgbClr val="000000"/>
                  </a:solidFill>
                  <a:latin typeface="Public Sans Bold"/>
                </a:rPr>
                <a:t>Technological Advancement: </a:t>
              </a:r>
              <a:r>
                <a:rPr lang="en-US" sz="2099">
                  <a:solidFill>
                    <a:srgbClr val="000000"/>
                  </a:solidFill>
                  <a:latin typeface="Public Sans"/>
                </a:rPr>
                <a:t>optimal time for CubeSat deployment due to technological advancements</a:t>
              </a:r>
            </a:p>
            <a:p>
              <a:pPr marL="453388" indent="-226694" lvl="1">
                <a:lnSpc>
                  <a:spcPts val="3485"/>
                </a:lnSpc>
                <a:buFont typeface="Arial"/>
                <a:buChar char="•"/>
              </a:pPr>
              <a:r>
                <a:rPr lang="en-US" sz="2099">
                  <a:solidFill>
                    <a:srgbClr val="000000"/>
                  </a:solidFill>
                  <a:latin typeface="Public Sans Bold"/>
                </a:rPr>
                <a:t>Impact: </a:t>
              </a:r>
              <a:r>
                <a:rPr lang="en-US" sz="2099">
                  <a:solidFill>
                    <a:srgbClr val="000000"/>
                  </a:solidFill>
                  <a:latin typeface="Public Sans"/>
                </a:rPr>
                <a:t>significant economic and social benefits such as public safety and environmental conservation</a:t>
              </a:r>
              <a:r>
                <a:rPr lang="en-US" sz="2099">
                  <a:solidFill>
                    <a:srgbClr val="2B2C30"/>
                  </a:solidFill>
                  <a:latin typeface="Public Sans"/>
                </a:rPr>
                <a:t> </a:t>
              </a:r>
            </a:p>
            <a:p>
              <a:pPr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8288000" cy="1978476"/>
            <a:chOff x="0" y="0"/>
            <a:chExt cx="2833290" cy="30651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33290" cy="306518"/>
            </a:xfrm>
            <a:custGeom>
              <a:avLst/>
              <a:gdLst/>
              <a:ahLst/>
              <a:cxnLst/>
              <a:rect r="r" b="b" t="t" l="l"/>
              <a:pathLst>
                <a:path h="306518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306518"/>
                  </a:lnTo>
                  <a:lnTo>
                    <a:pt x="0" y="306518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997772" y="661537"/>
            <a:ext cx="16230600" cy="648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000000"/>
                </a:solidFill>
                <a:latin typeface="Public Sans Bold"/>
              </a:rPr>
              <a:t>MARKET 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97772" y="2312790"/>
            <a:ext cx="5146395" cy="3092324"/>
            <a:chOff x="0" y="0"/>
            <a:chExt cx="6861860" cy="412309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66675"/>
              <a:ext cx="6861860" cy="6322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Public Sans Bold"/>
                </a:rPr>
                <a:t>Market Opportunity 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676699"/>
              <a:ext cx="6861860" cy="3446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53388" indent="-226694" lvl="1">
                <a:lnSpc>
                  <a:spcPts val="3485"/>
                </a:lnSpc>
                <a:buFont typeface="Arial"/>
                <a:buChar char="•"/>
              </a:pPr>
              <a:r>
                <a:rPr lang="en-US" sz="2099">
                  <a:solidFill>
                    <a:srgbClr val="000000"/>
                  </a:solidFill>
                  <a:latin typeface="Public Sans Bold"/>
                </a:rPr>
                <a:t>Growing Demand:</a:t>
              </a:r>
              <a:r>
                <a:rPr lang="en-US" sz="2099">
                  <a:solidFill>
                    <a:srgbClr val="000000"/>
                  </a:solidFill>
                  <a:latin typeface="Public Sans"/>
                </a:rPr>
                <a:t> rapidly expanding market for Earth observation &amp; environmental data</a:t>
              </a:r>
            </a:p>
            <a:p>
              <a:pPr marL="453388" indent="-226694" lvl="1">
                <a:lnSpc>
                  <a:spcPts val="3485"/>
                </a:lnSpc>
                <a:buFont typeface="Arial"/>
                <a:buChar char="•"/>
              </a:pPr>
              <a:r>
                <a:rPr lang="en-US" sz="2099">
                  <a:solidFill>
                    <a:srgbClr val="000000"/>
                  </a:solidFill>
                  <a:latin typeface="Public Sans Bold"/>
                </a:rPr>
                <a:t>Unique Value: </a:t>
              </a:r>
              <a:r>
                <a:rPr lang="en-US" sz="2099">
                  <a:solidFill>
                    <a:srgbClr val="000000"/>
                  </a:solidFill>
                  <a:latin typeface="Public Sans"/>
                </a:rPr>
                <a:t>high-frequency and high-resolution imagery for effective wildfire prediction  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112905" y="2312790"/>
            <a:ext cx="5146395" cy="5653660"/>
            <a:chOff x="0" y="0"/>
            <a:chExt cx="6861860" cy="7538213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66675"/>
              <a:ext cx="6861860" cy="6322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Public Sans Bold"/>
                </a:rPr>
                <a:t>Key Customer Segments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676699"/>
              <a:ext cx="6861860" cy="68615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53388" indent="-226694" lvl="1">
                <a:lnSpc>
                  <a:spcPts val="3485"/>
                </a:lnSpc>
                <a:buFont typeface="Arial"/>
                <a:buChar char="•"/>
              </a:pPr>
              <a:r>
                <a:rPr lang="en-US" sz="2099">
                  <a:solidFill>
                    <a:srgbClr val="000000"/>
                  </a:solidFill>
                  <a:latin typeface="Public Sans"/>
                </a:rPr>
                <a:t>Government Agencies including Fire Departments and Agencies Responsible for Forest Protection</a:t>
              </a:r>
            </a:p>
            <a:p>
              <a:pPr marL="453388" indent="-226694" lvl="1">
                <a:lnSpc>
                  <a:spcPts val="3485"/>
                </a:lnSpc>
                <a:buFont typeface="Arial"/>
                <a:buChar char="•"/>
              </a:pPr>
              <a:r>
                <a:rPr lang="en-US" sz="2099">
                  <a:solidFill>
                    <a:srgbClr val="000000"/>
                  </a:solidFill>
                  <a:latin typeface="Public Sans"/>
                </a:rPr>
                <a:t>Agricultural Stakeholders</a:t>
              </a:r>
            </a:p>
            <a:p>
              <a:pPr marL="453388" indent="-226694" lvl="1">
                <a:lnSpc>
                  <a:spcPts val="3485"/>
                </a:lnSpc>
                <a:buFont typeface="Arial"/>
                <a:buChar char="•"/>
              </a:pPr>
              <a:r>
                <a:rPr lang="en-US" sz="2099">
                  <a:solidFill>
                    <a:srgbClr val="000000"/>
                  </a:solidFill>
                  <a:latin typeface="Public Sans"/>
                </a:rPr>
                <a:t>Research Institutions</a:t>
              </a:r>
            </a:p>
            <a:p>
              <a:pPr marL="453388" indent="-226694" lvl="1">
                <a:lnSpc>
                  <a:spcPts val="3485"/>
                </a:lnSpc>
                <a:buFont typeface="Arial"/>
                <a:buChar char="•"/>
              </a:pPr>
              <a:r>
                <a:rPr lang="en-US" sz="2099">
                  <a:solidFill>
                    <a:srgbClr val="000000"/>
                  </a:solidFill>
                  <a:latin typeface="Public Sans"/>
                </a:rPr>
                <a:t>Environmental Organizations </a:t>
              </a:r>
            </a:p>
            <a:p>
              <a:pPr marL="453388" indent="-226694" lvl="1">
                <a:lnSpc>
                  <a:spcPts val="3485"/>
                </a:lnSpc>
                <a:buFont typeface="Arial"/>
                <a:buChar char="•"/>
              </a:pPr>
              <a:r>
                <a:rPr lang="en-US" sz="2099">
                  <a:solidFill>
                    <a:srgbClr val="000000"/>
                  </a:solidFill>
                  <a:latin typeface="Public Sans"/>
                </a:rPr>
                <a:t>Oil and Gas Companies and Timber Companies in wildfire-prone regions</a:t>
              </a:r>
            </a:p>
            <a:p>
              <a:pPr marL="453388" indent="-226694" lvl="1">
                <a:lnSpc>
                  <a:spcPts val="3485"/>
                </a:lnSpc>
                <a:buFont typeface="Arial"/>
                <a:buChar char="•"/>
              </a:pPr>
              <a:r>
                <a:rPr lang="en-US" sz="2099">
                  <a:solidFill>
                    <a:srgbClr val="000000"/>
                  </a:solidFill>
                  <a:latin typeface="Public Sans"/>
                </a:rPr>
                <a:t>Insurance Companies</a:t>
              </a:r>
            </a:p>
            <a:p>
              <a:pPr marL="453388" indent="-226694" lvl="1">
                <a:lnSpc>
                  <a:spcPts val="3485"/>
                </a:lnSpc>
                <a:buFont typeface="Arial"/>
                <a:buChar char="•"/>
              </a:pPr>
              <a:r>
                <a:rPr lang="en-US" sz="2099">
                  <a:solidFill>
                    <a:srgbClr val="000000"/>
                  </a:solidFill>
                  <a:latin typeface="Public Sans"/>
                </a:rPr>
                <a:t>Private Landowners </a:t>
              </a:r>
            </a:p>
            <a:p>
              <a:pPr marL="453388" indent="-226694" lvl="1">
                <a:lnSpc>
                  <a:spcPts val="3485"/>
                </a:lnSpc>
                <a:buFont typeface="Arial"/>
                <a:buChar char="•"/>
              </a:pPr>
              <a:r>
                <a:rPr lang="en-US" sz="2099">
                  <a:solidFill>
                    <a:srgbClr val="000000"/>
                  </a:solidFill>
                  <a:latin typeface="Public Sans"/>
                </a:rPr>
                <a:t>Private Individuals using our App </a:t>
              </a:r>
            </a:p>
            <a:p>
              <a:pPr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38225" y="1334198"/>
            <a:ext cx="7841609" cy="73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20"/>
              </a:lnSpc>
            </a:pPr>
            <a:r>
              <a:rPr lang="en-US" sz="4013">
                <a:solidFill>
                  <a:srgbClr val="000000"/>
                </a:solidFill>
                <a:latin typeface="TAN Mon Cheri"/>
              </a:rPr>
              <a:t>COMPETITION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97022" y="2394304"/>
            <a:ext cx="7334654" cy="348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TS Tarek Bold"/>
              </a:rPr>
              <a:t>Space Agencies</a:t>
            </a:r>
            <a:r>
              <a:rPr lang="en-US" sz="2500">
                <a:solidFill>
                  <a:srgbClr val="000000"/>
                </a:solidFill>
                <a:latin typeface="TS Tarek"/>
              </a:rPr>
              <a:t>: NASA, ESA, operate satellites equipped with sensors capable of monitoring Earth's surface for signs of wildfires.</a:t>
            </a:r>
          </a:p>
          <a:p>
            <a:pPr>
              <a:lnSpc>
                <a:spcPts val="3500"/>
              </a:lnSpc>
            </a:pPr>
          </a:p>
          <a:p>
            <a:pPr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TS Tarek Bold"/>
              </a:rPr>
              <a:t>Private Satellite Companies</a:t>
            </a:r>
            <a:r>
              <a:rPr lang="en-US" sz="2500">
                <a:solidFill>
                  <a:srgbClr val="000000"/>
                </a:solidFill>
                <a:latin typeface="TS Tarek"/>
              </a:rPr>
              <a:t>: Planet, Maxar Technologies, and Airbus Defence and Space operate constellations of Earth observation.</a:t>
            </a:r>
          </a:p>
          <a:p>
            <a:pPr>
              <a:lnSpc>
                <a:spcPts val="350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836004"/>
            <a:ext cx="7334654" cy="348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TS Tarek Bold"/>
              </a:rPr>
              <a:t>Research Institutions and Universities</a:t>
            </a:r>
            <a:r>
              <a:rPr lang="en-US" sz="2500">
                <a:solidFill>
                  <a:srgbClr val="000000"/>
                </a:solidFill>
                <a:latin typeface="TS Tarek"/>
              </a:rPr>
              <a:t>: conduct research on wildfire detection methods using satellite data &amp; development of algorithms for more accurate and timely wildfire detection.</a:t>
            </a:r>
          </a:p>
          <a:p>
            <a:pPr>
              <a:lnSpc>
                <a:spcPts val="3500"/>
              </a:lnSpc>
            </a:pPr>
          </a:p>
          <a:p>
            <a:pPr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TS Tarek Bold"/>
              </a:rPr>
              <a:t>Data Analytics and AI Companies</a:t>
            </a:r>
            <a:r>
              <a:rPr lang="en-US" sz="2500">
                <a:solidFill>
                  <a:srgbClr val="000000"/>
                </a:solidFill>
                <a:latin typeface="TS Tarek"/>
              </a:rPr>
              <a:t>: exploring ways to enhance wildfire detection using satellite imagery.</a:t>
            </a:r>
          </a:p>
          <a:p>
            <a:pPr>
              <a:lnSpc>
                <a:spcPts val="3500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9057643" y="2441929"/>
            <a:ext cx="5622711" cy="5646426"/>
            <a:chOff x="0" y="0"/>
            <a:chExt cx="632333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233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3330">
                  <a:moveTo>
                    <a:pt x="6320790" y="2887980"/>
                  </a:moveTo>
                  <a:lnTo>
                    <a:pt x="6320790" y="1596390"/>
                  </a:lnTo>
                  <a:cubicBezTo>
                    <a:pt x="6320790" y="715010"/>
                    <a:pt x="5605780" y="0"/>
                    <a:pt x="4724400" y="0"/>
                  </a:cubicBezTo>
                  <a:cubicBezTo>
                    <a:pt x="3967480" y="0"/>
                    <a:pt x="3314700" y="530860"/>
                    <a:pt x="3161030" y="1271270"/>
                  </a:cubicBezTo>
                  <a:cubicBezTo>
                    <a:pt x="3006090" y="530860"/>
                    <a:pt x="2353310" y="0"/>
                    <a:pt x="1596390" y="0"/>
                  </a:cubicBezTo>
                  <a:cubicBezTo>
                    <a:pt x="715010" y="0"/>
                    <a:pt x="0" y="715010"/>
                    <a:pt x="0" y="1596390"/>
                  </a:cubicBezTo>
                  <a:lnTo>
                    <a:pt x="0" y="3462020"/>
                  </a:lnTo>
                  <a:lnTo>
                    <a:pt x="2540" y="3462020"/>
                  </a:lnTo>
                  <a:lnTo>
                    <a:pt x="2540" y="4752340"/>
                  </a:lnTo>
                  <a:cubicBezTo>
                    <a:pt x="2540" y="5634990"/>
                    <a:pt x="717550" y="6350000"/>
                    <a:pt x="1598930" y="6350000"/>
                  </a:cubicBezTo>
                  <a:cubicBezTo>
                    <a:pt x="2354580" y="6350000"/>
                    <a:pt x="3007360" y="5819140"/>
                    <a:pt x="3162300" y="5078730"/>
                  </a:cubicBezTo>
                  <a:cubicBezTo>
                    <a:pt x="3317240" y="5819140"/>
                    <a:pt x="3970020" y="6350000"/>
                    <a:pt x="4726940" y="6350000"/>
                  </a:cubicBezTo>
                  <a:cubicBezTo>
                    <a:pt x="5608320" y="6350000"/>
                    <a:pt x="6323330" y="5634990"/>
                    <a:pt x="6323330" y="4753610"/>
                  </a:cubicBezTo>
                  <a:lnTo>
                    <a:pt x="6323330" y="2887980"/>
                  </a:lnTo>
                  <a:lnTo>
                    <a:pt x="6320790" y="2887980"/>
                  </a:lnTo>
                  <a:close/>
                </a:path>
              </a:pathLst>
            </a:custGeom>
            <a:blipFill>
              <a:blip r:embed="rId2"/>
              <a:stretch>
                <a:fillRect l="-8348" t="0" r="-8348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5058243" y="2441929"/>
            <a:ext cx="5622711" cy="5646426"/>
            <a:chOff x="0" y="0"/>
            <a:chExt cx="632333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233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3330">
                  <a:moveTo>
                    <a:pt x="6320790" y="2887980"/>
                  </a:moveTo>
                  <a:lnTo>
                    <a:pt x="6320790" y="1596390"/>
                  </a:lnTo>
                  <a:cubicBezTo>
                    <a:pt x="6320790" y="715010"/>
                    <a:pt x="5605780" y="0"/>
                    <a:pt x="4724400" y="0"/>
                  </a:cubicBezTo>
                  <a:cubicBezTo>
                    <a:pt x="3967480" y="0"/>
                    <a:pt x="3314700" y="530860"/>
                    <a:pt x="3161030" y="1271270"/>
                  </a:cubicBezTo>
                  <a:cubicBezTo>
                    <a:pt x="3006090" y="530860"/>
                    <a:pt x="2353310" y="0"/>
                    <a:pt x="1596390" y="0"/>
                  </a:cubicBezTo>
                  <a:cubicBezTo>
                    <a:pt x="715010" y="0"/>
                    <a:pt x="0" y="715010"/>
                    <a:pt x="0" y="1596390"/>
                  </a:cubicBezTo>
                  <a:lnTo>
                    <a:pt x="0" y="3462020"/>
                  </a:lnTo>
                  <a:lnTo>
                    <a:pt x="2540" y="3462020"/>
                  </a:lnTo>
                  <a:lnTo>
                    <a:pt x="2540" y="4752340"/>
                  </a:lnTo>
                  <a:cubicBezTo>
                    <a:pt x="2540" y="5634990"/>
                    <a:pt x="717550" y="6350000"/>
                    <a:pt x="1598930" y="6350000"/>
                  </a:cubicBezTo>
                  <a:cubicBezTo>
                    <a:pt x="2354580" y="6350000"/>
                    <a:pt x="3007360" y="5819140"/>
                    <a:pt x="3162300" y="5078730"/>
                  </a:cubicBezTo>
                  <a:cubicBezTo>
                    <a:pt x="3317240" y="5819140"/>
                    <a:pt x="3970020" y="6350000"/>
                    <a:pt x="4726940" y="6350000"/>
                  </a:cubicBezTo>
                  <a:cubicBezTo>
                    <a:pt x="5608320" y="6350000"/>
                    <a:pt x="6323330" y="5634990"/>
                    <a:pt x="6323330" y="4753610"/>
                  </a:cubicBezTo>
                  <a:lnTo>
                    <a:pt x="6323330" y="2887980"/>
                  </a:lnTo>
                  <a:lnTo>
                    <a:pt x="6320790" y="2887980"/>
                  </a:lnTo>
                  <a:close/>
                </a:path>
              </a:pathLst>
            </a:custGeom>
            <a:blipFill>
              <a:blip r:embed="rId3"/>
              <a:stretch>
                <a:fillRect l="0" t="-8861" r="0" b="-8861"/>
              </a:stretch>
            </a:blipFill>
          </p:spPr>
        </p:sp>
      </p:grpSp>
      <p:sp>
        <p:nvSpPr>
          <p:cNvPr name="AutoShape 9" id="9"/>
          <p:cNvSpPr/>
          <p:nvPr/>
        </p:nvSpPr>
        <p:spPr>
          <a:xfrm flipV="true">
            <a:off x="997022" y="9254563"/>
            <a:ext cx="15746573" cy="0"/>
          </a:xfrm>
          <a:prstGeom prst="line">
            <a:avLst/>
          </a:prstGeom>
          <a:ln cap="flat" w="9525">
            <a:solidFill>
              <a:srgbClr val="6D74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227891" y="8742595"/>
            <a:ext cx="1031409" cy="1031409"/>
          </a:xfrm>
          <a:custGeom>
            <a:avLst/>
            <a:gdLst/>
            <a:ahLst/>
            <a:cxnLst/>
            <a:rect r="r" b="b" t="t" l="l"/>
            <a:pathLst>
              <a:path h="1031409" w="1031409">
                <a:moveTo>
                  <a:pt x="0" y="0"/>
                </a:moveTo>
                <a:lnTo>
                  <a:pt x="1031409" y="0"/>
                </a:lnTo>
                <a:lnTo>
                  <a:pt x="1031409" y="1031410"/>
                </a:lnTo>
                <a:lnTo>
                  <a:pt x="0" y="1031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576049"/>
            <a:ext cx="18288000" cy="3341938"/>
            <a:chOff x="0" y="0"/>
            <a:chExt cx="6186311" cy="11304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1130483"/>
            </a:xfrm>
            <a:custGeom>
              <a:avLst/>
              <a:gdLst/>
              <a:ahLst/>
              <a:cxnLst/>
              <a:rect r="r" b="b" t="t" l="l"/>
              <a:pathLst>
                <a:path h="1130483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1130483"/>
                  </a:lnTo>
                  <a:lnTo>
                    <a:pt x="0" y="113048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2930566"/>
            <a:ext cx="2711625" cy="6327734"/>
            <a:chOff x="0" y="0"/>
            <a:chExt cx="917266" cy="21404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17266" cy="2140493"/>
            </a:xfrm>
            <a:custGeom>
              <a:avLst/>
              <a:gdLst/>
              <a:ahLst/>
              <a:cxnLst/>
              <a:rect r="r" b="b" t="t" l="l"/>
              <a:pathLst>
                <a:path h="2140493" w="917266">
                  <a:moveTo>
                    <a:pt x="0" y="0"/>
                  </a:moveTo>
                  <a:lnTo>
                    <a:pt x="917266" y="0"/>
                  </a:lnTo>
                  <a:lnTo>
                    <a:pt x="917266" y="2140493"/>
                  </a:lnTo>
                  <a:lnTo>
                    <a:pt x="0" y="2140493"/>
                  </a:lnTo>
                  <a:close/>
                </a:path>
              </a:pathLst>
            </a:custGeom>
            <a:solidFill>
              <a:srgbClr val="F2F4F5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144000" y="2930566"/>
            <a:ext cx="2711625" cy="6326109"/>
            <a:chOff x="0" y="0"/>
            <a:chExt cx="917266" cy="21399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17266" cy="2139943"/>
            </a:xfrm>
            <a:custGeom>
              <a:avLst/>
              <a:gdLst/>
              <a:ahLst/>
              <a:cxnLst/>
              <a:rect r="r" b="b" t="t" l="l"/>
              <a:pathLst>
                <a:path h="2139943" w="917266">
                  <a:moveTo>
                    <a:pt x="0" y="0"/>
                  </a:moveTo>
                  <a:lnTo>
                    <a:pt x="917266" y="0"/>
                  </a:lnTo>
                  <a:lnTo>
                    <a:pt x="917266" y="2139943"/>
                  </a:lnTo>
                  <a:lnTo>
                    <a:pt x="0" y="2139943"/>
                  </a:lnTo>
                  <a:close/>
                </a:path>
              </a:pathLst>
            </a:custGeom>
            <a:solidFill>
              <a:srgbClr val="F2F4F5">
                <a:alpha val="40000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3740325" y="2930566"/>
            <a:ext cx="2711625" cy="6327734"/>
            <a:chOff x="0" y="0"/>
            <a:chExt cx="917266" cy="214049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17266" cy="2140493"/>
            </a:xfrm>
            <a:custGeom>
              <a:avLst/>
              <a:gdLst/>
              <a:ahLst/>
              <a:cxnLst/>
              <a:rect r="r" b="b" t="t" l="l"/>
              <a:pathLst>
                <a:path h="2140493" w="917266">
                  <a:moveTo>
                    <a:pt x="0" y="0"/>
                  </a:moveTo>
                  <a:lnTo>
                    <a:pt x="917266" y="0"/>
                  </a:lnTo>
                  <a:lnTo>
                    <a:pt x="917266" y="2140493"/>
                  </a:lnTo>
                  <a:lnTo>
                    <a:pt x="0" y="2140493"/>
                  </a:lnTo>
                  <a:close/>
                </a:path>
              </a:pathLst>
            </a:custGeom>
            <a:solidFill>
              <a:srgbClr val="F2F4F5">
                <a:alpha val="40000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1855625" y="2930566"/>
            <a:ext cx="2711625" cy="6326109"/>
            <a:chOff x="0" y="0"/>
            <a:chExt cx="917266" cy="213994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17266" cy="2139943"/>
            </a:xfrm>
            <a:custGeom>
              <a:avLst/>
              <a:gdLst/>
              <a:ahLst/>
              <a:cxnLst/>
              <a:rect r="r" b="b" t="t" l="l"/>
              <a:pathLst>
                <a:path h="2139943" w="917266">
                  <a:moveTo>
                    <a:pt x="0" y="0"/>
                  </a:moveTo>
                  <a:lnTo>
                    <a:pt x="917266" y="0"/>
                  </a:lnTo>
                  <a:lnTo>
                    <a:pt x="917266" y="2139943"/>
                  </a:lnTo>
                  <a:lnTo>
                    <a:pt x="0" y="2139943"/>
                  </a:lnTo>
                  <a:close/>
                </a:path>
              </a:pathLst>
            </a:custGeom>
            <a:solidFill>
              <a:srgbClr val="F2F4F5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6432375" y="2930566"/>
            <a:ext cx="2711625" cy="6329359"/>
            <a:chOff x="0" y="0"/>
            <a:chExt cx="917266" cy="214104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17266" cy="2141042"/>
            </a:xfrm>
            <a:custGeom>
              <a:avLst/>
              <a:gdLst/>
              <a:ahLst/>
              <a:cxnLst/>
              <a:rect r="r" b="b" t="t" l="l"/>
              <a:pathLst>
                <a:path h="2141042" w="917266">
                  <a:moveTo>
                    <a:pt x="0" y="0"/>
                  </a:moveTo>
                  <a:lnTo>
                    <a:pt x="917266" y="0"/>
                  </a:lnTo>
                  <a:lnTo>
                    <a:pt x="917266" y="2141042"/>
                  </a:lnTo>
                  <a:lnTo>
                    <a:pt x="0" y="2141042"/>
                  </a:lnTo>
                  <a:close/>
                </a:path>
              </a:pathLst>
            </a:custGeom>
            <a:solidFill>
              <a:srgbClr val="F2F4F5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4547675" y="2930566"/>
            <a:ext cx="2711625" cy="6327734"/>
            <a:chOff x="0" y="0"/>
            <a:chExt cx="917266" cy="214049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17266" cy="2140493"/>
            </a:xfrm>
            <a:custGeom>
              <a:avLst/>
              <a:gdLst/>
              <a:ahLst/>
              <a:cxnLst/>
              <a:rect r="r" b="b" t="t" l="l"/>
              <a:pathLst>
                <a:path h="2140493" w="917266">
                  <a:moveTo>
                    <a:pt x="0" y="0"/>
                  </a:moveTo>
                  <a:lnTo>
                    <a:pt x="917266" y="0"/>
                  </a:lnTo>
                  <a:lnTo>
                    <a:pt x="917266" y="2140493"/>
                  </a:lnTo>
                  <a:lnTo>
                    <a:pt x="0" y="2140493"/>
                  </a:lnTo>
                  <a:close/>
                </a:path>
              </a:pathLst>
            </a:custGeom>
            <a:solidFill>
              <a:srgbClr val="F2F4F5">
                <a:alpha val="40000"/>
              </a:srgbClr>
            </a:solidFill>
          </p:spPr>
        </p:sp>
      </p:grpSp>
      <p:sp>
        <p:nvSpPr>
          <p:cNvPr name="AutoShape 16" id="16"/>
          <p:cNvSpPr/>
          <p:nvPr/>
        </p:nvSpPr>
        <p:spPr>
          <a:xfrm rot="0">
            <a:off x="12381741" y="9660182"/>
            <a:ext cx="4275573" cy="0"/>
          </a:xfrm>
          <a:prstGeom prst="line">
            <a:avLst/>
          </a:prstGeom>
          <a:ln cap="rnd" w="19050">
            <a:solidFill>
              <a:srgbClr val="29282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0">
            <a:off x="2703900" y="776605"/>
            <a:ext cx="4275573" cy="0"/>
          </a:xfrm>
          <a:prstGeom prst="line">
            <a:avLst/>
          </a:prstGeom>
          <a:ln cap="rnd" w="19050">
            <a:solidFill>
              <a:srgbClr val="29282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3255846" y="1228725"/>
            <a:ext cx="11757258" cy="1179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73"/>
              </a:lnSpc>
            </a:pPr>
            <a:r>
              <a:rPr lang="en-US" sz="8699">
                <a:solidFill>
                  <a:srgbClr val="292828"/>
                </a:solidFill>
                <a:latin typeface="Forum"/>
              </a:rPr>
              <a:t>GO TO MARKET PHASE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07658" y="3263052"/>
            <a:ext cx="2153709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5"/>
              </a:lnSpc>
            </a:pPr>
            <a:r>
              <a:rPr lang="en-US" sz="2500">
                <a:solidFill>
                  <a:srgbClr val="000000"/>
                </a:solidFill>
                <a:latin typeface="Arimo Bold"/>
              </a:rPr>
              <a:t>Target Market Identification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973187" y="3263052"/>
            <a:ext cx="2245900" cy="1022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5"/>
              </a:lnSpc>
            </a:pPr>
            <a:r>
              <a:rPr lang="en-US" sz="2500">
                <a:solidFill>
                  <a:srgbClr val="000000"/>
                </a:solidFill>
                <a:latin typeface="Arimo Bold"/>
              </a:rPr>
              <a:t>Marketing and Distribution Strategies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879424" y="3263052"/>
            <a:ext cx="1817528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5"/>
              </a:lnSpc>
            </a:pPr>
            <a:r>
              <a:rPr lang="en-US" sz="2500">
                <a:solidFill>
                  <a:srgbClr val="000000"/>
                </a:solidFill>
                <a:latin typeface="Arimo Bold"/>
              </a:rPr>
              <a:t>Pricing Model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422958" y="3263052"/>
            <a:ext cx="2189870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5"/>
              </a:lnSpc>
            </a:pPr>
            <a:r>
              <a:rPr lang="en-US" sz="2500">
                <a:solidFill>
                  <a:srgbClr val="000000"/>
                </a:solidFill>
                <a:latin typeface="Arimo Bold"/>
              </a:rPr>
              <a:t>Key Partnerships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084225" y="3263052"/>
            <a:ext cx="2343546" cy="1022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5"/>
              </a:lnSpc>
            </a:pPr>
            <a:r>
              <a:rPr lang="en-US" sz="2500">
                <a:solidFill>
                  <a:srgbClr val="000000"/>
                </a:solidFill>
                <a:latin typeface="Arimo Bold"/>
              </a:rPr>
              <a:t>Launch Timeline and Milestones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843474" y="3263052"/>
            <a:ext cx="2098322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5"/>
              </a:lnSpc>
            </a:pPr>
            <a:r>
              <a:rPr lang="en-US" sz="2500">
                <a:solidFill>
                  <a:srgbClr val="000000"/>
                </a:solidFill>
                <a:latin typeface="Arimo Bold"/>
              </a:rPr>
              <a:t>Sales and Support Plan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68179" y="4666298"/>
            <a:ext cx="2432667" cy="4138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67039" indent="-183519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Montserrat Bold"/>
              </a:rPr>
              <a:t>Primary Market Segments: </a:t>
            </a:r>
            <a:r>
              <a:rPr lang="en-US" sz="1700">
                <a:solidFill>
                  <a:srgbClr val="000000"/>
                </a:solidFill>
                <a:latin typeface="Montserrat"/>
              </a:rPr>
              <a:t>Forestry departments in wildfire-prone regions </a:t>
            </a:r>
          </a:p>
          <a:p>
            <a:pPr>
              <a:lnSpc>
                <a:spcPts val="2520"/>
              </a:lnSpc>
            </a:pPr>
          </a:p>
          <a:p>
            <a:pPr marL="367039" indent="-183519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Montserrat Bold"/>
              </a:rPr>
              <a:t>Secondary Market Segments: </a:t>
            </a:r>
            <a:r>
              <a:rPr lang="en-US" sz="1700">
                <a:solidFill>
                  <a:srgbClr val="000000"/>
                </a:solidFill>
                <a:latin typeface="Montserrat"/>
              </a:rPr>
              <a:t>Private forestry companies and envirnmental NGOs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220200" y="4666298"/>
            <a:ext cx="2559225" cy="3823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67039" indent="-183519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292828"/>
                </a:solidFill>
                <a:latin typeface="Montserrat Bold"/>
              </a:rPr>
              <a:t>S</a:t>
            </a:r>
            <a:r>
              <a:rPr lang="en-US" sz="1700">
                <a:solidFill>
                  <a:srgbClr val="000000"/>
                </a:solidFill>
                <a:latin typeface="Montserrat Bold"/>
              </a:rPr>
              <a:t>trategic Partners: </a:t>
            </a:r>
            <a:r>
              <a:rPr lang="en-US" sz="1700">
                <a:solidFill>
                  <a:srgbClr val="000000"/>
                </a:solidFill>
                <a:latin typeface="Montserrat"/>
              </a:rPr>
              <a:t>Collaboration with the National Fire Protection Association for knowledge sharing</a:t>
            </a:r>
            <a:r>
              <a:rPr lang="en-US" sz="1700">
                <a:solidFill>
                  <a:srgbClr val="000000"/>
                </a:solidFill>
                <a:latin typeface="Montserrat Bold"/>
              </a:rPr>
              <a:t> </a:t>
            </a:r>
          </a:p>
          <a:p>
            <a:pPr>
              <a:lnSpc>
                <a:spcPts val="2380"/>
              </a:lnSpc>
            </a:pPr>
          </a:p>
          <a:p>
            <a:pPr marL="367039" indent="-183519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Montserrat Bold"/>
              </a:rPr>
              <a:t>Tech Partnerships: </a:t>
            </a:r>
            <a:r>
              <a:rPr lang="en-US" sz="1700">
                <a:solidFill>
                  <a:srgbClr val="000000"/>
                </a:solidFill>
                <a:latin typeface="Montserrat"/>
              </a:rPr>
              <a:t>Integration with existing envirnmental monitoring platforms</a:t>
            </a:r>
            <a:r>
              <a:rPr lang="en-US" sz="1700">
                <a:solidFill>
                  <a:srgbClr val="000000"/>
                </a:solidFill>
                <a:latin typeface="Montserrat Bold"/>
              </a:rPr>
              <a:t>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030139" y="4666298"/>
            <a:ext cx="2432667" cy="2938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67039" indent="-183519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Montserrat Bold"/>
              </a:rPr>
              <a:t>Launch Date: </a:t>
            </a:r>
            <a:r>
              <a:rPr lang="en-US" sz="1700">
                <a:solidFill>
                  <a:srgbClr val="000000"/>
                </a:solidFill>
                <a:latin typeface="Montserrat"/>
              </a:rPr>
              <a:t>Q3 2025</a:t>
            </a:r>
          </a:p>
          <a:p>
            <a:pPr>
              <a:lnSpc>
                <a:spcPts val="2380"/>
              </a:lnSpc>
            </a:pPr>
          </a:p>
          <a:p>
            <a:pPr marL="367039" indent="-183519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Montserrat Bold"/>
              </a:rPr>
              <a:t>Milestones: </a:t>
            </a:r>
            <a:r>
              <a:rPr lang="en-US" sz="1700">
                <a:solidFill>
                  <a:srgbClr val="000000"/>
                </a:solidFill>
                <a:latin typeface="Montserrat"/>
              </a:rPr>
              <a:t>500 subscriptions by Q4 2025; Partnerships with two major forestry departments by Q2 2026 </a:t>
            </a:r>
            <a:r>
              <a:rPr lang="en-US" sz="1700">
                <a:solidFill>
                  <a:srgbClr val="000000"/>
                </a:solidFill>
                <a:latin typeface="Montserrat Bold"/>
              </a:rPr>
              <a:t>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855431" y="4666298"/>
            <a:ext cx="2115163" cy="3251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67039" indent="-183519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Montserrat"/>
              </a:rPr>
              <a:t>Dedicated sales team focusing on B2B clients</a:t>
            </a:r>
          </a:p>
          <a:p>
            <a:pPr>
              <a:lnSpc>
                <a:spcPts val="2380"/>
              </a:lnSpc>
            </a:pPr>
          </a:p>
          <a:p>
            <a:pPr marL="367039" indent="-183519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Montserrat"/>
              </a:rPr>
              <a:t>24/7 customer support with a specialized focus on emergency response.  </a:t>
            </a:r>
          </a:p>
          <a:p>
            <a:pPr>
              <a:lnSpc>
                <a:spcPts val="2520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6451949" y="4666298"/>
            <a:ext cx="2768251" cy="4709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67039" indent="-183519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Montserrat Bold"/>
              </a:rPr>
              <a:t>For Individuals - our App: </a:t>
            </a:r>
          </a:p>
          <a:p>
            <a:pPr marL="367039" indent="-183519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Montserrat"/>
              </a:rPr>
              <a:t>30 logins for free</a:t>
            </a:r>
            <a:r>
              <a:rPr lang="en-US" sz="170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1700">
                <a:solidFill>
                  <a:srgbClr val="000000"/>
                </a:solidFill>
                <a:latin typeface="Montserrat"/>
              </a:rPr>
              <a:t>+ advertisement, then a one-time paiement of 9.99 €</a:t>
            </a:r>
          </a:p>
          <a:p>
            <a:pPr>
              <a:lnSpc>
                <a:spcPts val="2380"/>
              </a:lnSpc>
            </a:pPr>
          </a:p>
          <a:p>
            <a:pPr marL="367039" indent="-183519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Montserrat Bold"/>
              </a:rPr>
              <a:t>For companies:</a:t>
            </a:r>
          </a:p>
          <a:p>
            <a:pPr marL="367039" indent="-183519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Montserrat"/>
              </a:rPr>
              <a:t>wildfire prediction software license plan, app included</a:t>
            </a:r>
          </a:p>
          <a:p>
            <a:pPr marL="367039" indent="-183519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Montserrat"/>
              </a:rPr>
              <a:t>raw satellite data purchase</a:t>
            </a:r>
          </a:p>
          <a:p>
            <a:pPr marL="367039" indent="-183519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Montserrat"/>
              </a:rPr>
              <a:t>consulting and integration services</a:t>
            </a:r>
          </a:p>
          <a:p>
            <a:pPr marL="367039" indent="-183519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Montserrat"/>
              </a:rPr>
              <a:t>Premium package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740325" y="4666298"/>
            <a:ext cx="2615851" cy="4119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67039" indent="-183519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Montserrat Bold"/>
              </a:rPr>
              <a:t>Digital Marketing: </a:t>
            </a:r>
            <a:r>
              <a:rPr lang="en-US" sz="1700">
                <a:solidFill>
                  <a:srgbClr val="000000"/>
                </a:solidFill>
                <a:latin typeface="Montserrat"/>
              </a:rPr>
              <a:t>SEO-focused content on wildfire prevention, LinkedIn campaigns targeting forestry professionals</a:t>
            </a:r>
            <a:r>
              <a:rPr lang="en-US" sz="1700">
                <a:solidFill>
                  <a:srgbClr val="000000"/>
                </a:solidFill>
                <a:latin typeface="Montserrat Bold"/>
              </a:rPr>
              <a:t> </a:t>
            </a:r>
          </a:p>
          <a:p>
            <a:pPr>
              <a:lnSpc>
                <a:spcPts val="2380"/>
              </a:lnSpc>
            </a:pPr>
          </a:p>
          <a:p>
            <a:pPr marL="367039" indent="-183519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Montserrat Bold"/>
              </a:rPr>
              <a:t>Distribution: </a:t>
            </a:r>
            <a:r>
              <a:rPr lang="en-US" sz="1700">
                <a:solidFill>
                  <a:srgbClr val="000000"/>
                </a:solidFill>
                <a:latin typeface="Montserrat"/>
              </a:rPr>
              <a:t>Direct sales and partnerships with environmental agencies for broader outreach</a:t>
            </a:r>
            <a:r>
              <a:rPr lang="en-US" sz="1700">
                <a:solidFill>
                  <a:srgbClr val="000000"/>
                </a:solidFill>
                <a:latin typeface="Montserrat Bold"/>
              </a:rPr>
              <a:t>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0" y="2192553"/>
          <a:ext cx="18288000" cy="7562850"/>
        </p:xfrm>
        <a:graphic>
          <a:graphicData uri="http://schemas.openxmlformats.org/drawingml/2006/table">
            <a:tbl>
              <a:tblPr/>
              <a:tblGrid>
                <a:gridCol w="3048000"/>
                <a:gridCol w="3048000"/>
                <a:gridCol w="3048000"/>
                <a:gridCol w="3048000"/>
                <a:gridCol w="3048000"/>
                <a:gridCol w="3048000"/>
              </a:tblGrid>
              <a:tr h="12604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4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Insignificant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4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Minor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4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Moderate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4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Major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4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Catastrophic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4F5"/>
                    </a:solidFill>
                  </a:tcPr>
                </a:tc>
              </a:tr>
              <a:tr h="12604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Very Likely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4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Technology Advancements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F7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Technical Glitches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4B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Cost Overruns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Changes in Zoning Laws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111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Data Leak or Breach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1111"/>
                    </a:solidFill>
                  </a:tcPr>
                </a:tc>
              </a:tr>
              <a:tr h="12604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Likely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4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Geopolitical Risks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44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Regulatory Changes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F7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Geomagnetic Storms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4B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Cybersecurity Threats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Supplier/ Manufacturer Issues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1111"/>
                    </a:solidFill>
                  </a:tcPr>
                </a:tc>
              </a:tr>
              <a:tr h="12604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"/>
                        </a:rPr>
                        <a:t>Possible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4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"/>
                        </a:rPr>
                        <a:t>Public Trust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23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"/>
                        </a:rPr>
                        <a:t>Interference from Other Satellites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F7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"/>
                        </a:rPr>
                        <a:t>Equipement Breakdowns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4B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"/>
                        </a:rPr>
                        <a:t>Orbital Congestion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"/>
                        </a:rPr>
                        <a:t>Launch Failure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</a:tr>
              <a:tr h="12604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"/>
                        </a:rPr>
                        <a:t>Unlikely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4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"/>
                        </a:rPr>
                        <a:t>Team Collaboration Issues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23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"/>
                        </a:rPr>
                        <a:t>Communication Failure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44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"/>
                        </a:rPr>
                        <a:t>Satellite Malfunction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F7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"/>
                        </a:rPr>
                        <a:t>Solar Activity Impact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4B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"/>
                        </a:rPr>
                        <a:t>Human Error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</a:tr>
              <a:tr h="12604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"/>
                        </a:rPr>
                        <a:t>Very Unlikely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4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"/>
                        </a:rPr>
                        <a:t>Unexpected Site Conditions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23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"/>
                        </a:rPr>
                        <a:t>Natural Disasters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23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"/>
                        </a:rPr>
                        <a:t>Component Degradation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F7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"/>
                        </a:rPr>
                        <a:t>Space Debris Collision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4B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"/>
                        </a:rPr>
                        <a:t>Satellite Aging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4BF"/>
                    </a:solidFill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2680264" y="575117"/>
            <a:ext cx="12927473" cy="1030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7600">
                <a:solidFill>
                  <a:srgbClr val="292828"/>
                </a:solidFill>
                <a:latin typeface="Forum"/>
              </a:rPr>
              <a:t>RISK OPPORTUNITY MATRICES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16052" y="2227660"/>
            <a:ext cx="6317644" cy="5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6"/>
              </a:lnSpc>
            </a:pPr>
            <a:r>
              <a:rPr lang="en-US" sz="3204">
                <a:solidFill>
                  <a:srgbClr val="000000"/>
                </a:solidFill>
                <a:latin typeface="TAN Mon Cheri"/>
              </a:rPr>
              <a:t>Hypotheses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316052" y="3361713"/>
            <a:ext cx="6618732" cy="5076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84369" indent="-242185" lvl="1">
              <a:lnSpc>
                <a:spcPts val="3140"/>
              </a:lnSpc>
              <a:buFont typeface="Arial"/>
              <a:buChar char="•"/>
            </a:pPr>
            <a:r>
              <a:rPr lang="en-US" sz="2243">
                <a:solidFill>
                  <a:srgbClr val="000000"/>
                </a:solidFill>
                <a:latin typeface="Arimo"/>
              </a:rPr>
              <a:t>LEO satellites enable timely prediction of wildfire. </a:t>
            </a:r>
          </a:p>
          <a:p>
            <a:pPr marL="484369" indent="-242185" lvl="1">
              <a:lnSpc>
                <a:spcPts val="3140"/>
              </a:lnSpc>
              <a:buFont typeface="Arial"/>
              <a:buChar char="•"/>
            </a:pPr>
            <a:r>
              <a:rPr lang="en-US" sz="2243">
                <a:solidFill>
                  <a:srgbClr val="000000"/>
                </a:solidFill>
                <a:latin typeface="Arimo"/>
              </a:rPr>
              <a:t>High resolution imaging contributes to accurate identification and monitoring of wildfire-prone locations. </a:t>
            </a:r>
          </a:p>
          <a:p>
            <a:pPr marL="484369" indent="-242185" lvl="1">
              <a:lnSpc>
                <a:spcPts val="3140"/>
              </a:lnSpc>
              <a:buFont typeface="Arial"/>
              <a:buChar char="•"/>
            </a:pPr>
            <a:r>
              <a:rPr lang="en-US" sz="2243">
                <a:solidFill>
                  <a:srgbClr val="000000"/>
                </a:solidFill>
                <a:latin typeface="Arimo"/>
              </a:rPr>
              <a:t>Constant monitoring increases effectiveness.</a:t>
            </a:r>
          </a:p>
          <a:p>
            <a:pPr marL="484369" indent="-242185" lvl="1">
              <a:lnSpc>
                <a:spcPts val="3140"/>
              </a:lnSpc>
              <a:buFont typeface="Arial"/>
              <a:buChar char="•"/>
            </a:pPr>
            <a:r>
              <a:rPr lang="en-US" sz="2243">
                <a:solidFill>
                  <a:srgbClr val="000000"/>
                </a:solidFill>
                <a:latin typeface="Arimo"/>
              </a:rPr>
              <a:t>Global coverage increases service reach. </a:t>
            </a:r>
          </a:p>
          <a:p>
            <a:pPr marL="484369" indent="-242185" lvl="1">
              <a:lnSpc>
                <a:spcPts val="3140"/>
              </a:lnSpc>
              <a:buFont typeface="Arial"/>
              <a:buChar char="•"/>
            </a:pPr>
            <a:r>
              <a:rPr lang="en-US" sz="2243">
                <a:solidFill>
                  <a:srgbClr val="000000"/>
                </a:solidFill>
                <a:latin typeface="Arimo"/>
              </a:rPr>
              <a:t>Rapid data transmission facilitates quick response. </a:t>
            </a:r>
          </a:p>
          <a:p>
            <a:pPr marL="484369" indent="-242185" lvl="1">
              <a:lnSpc>
                <a:spcPts val="3140"/>
              </a:lnSpc>
              <a:buFont typeface="Arial"/>
              <a:buChar char="•"/>
            </a:pPr>
            <a:r>
              <a:rPr lang="en-US" sz="2243">
                <a:solidFill>
                  <a:srgbClr val="000000"/>
                </a:solidFill>
                <a:latin typeface="Arimo"/>
              </a:rPr>
              <a:t>Wildfire prediction contributes to environmental protection.</a:t>
            </a:r>
          </a:p>
          <a:p>
            <a:pPr marL="484369" indent="-242185" lvl="1">
              <a:lnSpc>
                <a:spcPts val="3140"/>
              </a:lnSpc>
              <a:buFont typeface="Arial"/>
              <a:buChar char="•"/>
            </a:pPr>
            <a:r>
              <a:rPr lang="en-US" sz="2243">
                <a:solidFill>
                  <a:srgbClr val="000000"/>
                </a:solidFill>
                <a:latin typeface="Arimo"/>
              </a:rPr>
              <a:t>There is a viable market for our business model.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1991977"/>
            <a:ext cx="1069016" cy="1069016"/>
          </a:xfrm>
          <a:custGeom>
            <a:avLst/>
            <a:gdLst/>
            <a:ahLst/>
            <a:cxnLst/>
            <a:rect r="r" b="b" t="t" l="l"/>
            <a:pathLst>
              <a:path h="1069016" w="1069016">
                <a:moveTo>
                  <a:pt x="0" y="0"/>
                </a:moveTo>
                <a:lnTo>
                  <a:pt x="1069016" y="0"/>
                </a:lnTo>
                <a:lnTo>
                  <a:pt x="1069016" y="1069016"/>
                </a:lnTo>
                <a:lnTo>
                  <a:pt x="0" y="1069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997022" y="9254563"/>
            <a:ext cx="15746573" cy="0"/>
          </a:xfrm>
          <a:prstGeom prst="line">
            <a:avLst/>
          </a:prstGeom>
          <a:ln cap="flat" w="9525">
            <a:solidFill>
              <a:srgbClr val="6D74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227891" y="8742595"/>
            <a:ext cx="1031409" cy="1031409"/>
          </a:xfrm>
          <a:custGeom>
            <a:avLst/>
            <a:gdLst/>
            <a:ahLst/>
            <a:cxnLst/>
            <a:rect r="r" b="b" t="t" l="l"/>
            <a:pathLst>
              <a:path h="1031409" w="1031409">
                <a:moveTo>
                  <a:pt x="0" y="0"/>
                </a:moveTo>
                <a:lnTo>
                  <a:pt x="1031409" y="0"/>
                </a:lnTo>
                <a:lnTo>
                  <a:pt x="1031409" y="1031410"/>
                </a:lnTo>
                <a:lnTo>
                  <a:pt x="0" y="1031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136536" y="2284810"/>
            <a:ext cx="6153893" cy="6153893"/>
            <a:chOff x="0" y="0"/>
            <a:chExt cx="3331210" cy="33312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0" y="3331210"/>
                  </a:moveTo>
                  <a:lnTo>
                    <a:pt x="0" y="0"/>
                  </a:lnTo>
                  <a:cubicBezTo>
                    <a:pt x="1840230" y="0"/>
                    <a:pt x="3331210" y="1490980"/>
                    <a:pt x="3331210" y="3331210"/>
                  </a:cubicBezTo>
                  <a:lnTo>
                    <a:pt x="0" y="3331210"/>
                  </a:lnTo>
                  <a:close/>
                </a:path>
              </a:pathLst>
            </a:custGeom>
            <a:blipFill>
              <a:blip r:embed="rId6"/>
              <a:stretch>
                <a:fillRect l="-45238" t="0" r="-45238" b="0"/>
              </a:stretch>
            </a:blipFill>
          </p:spPr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-402756" y="1206977"/>
            <a:ext cx="10287000" cy="7873047"/>
            <a:chOff x="0" y="0"/>
            <a:chExt cx="2709333" cy="20735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3" cy="2073560"/>
            </a:xfrm>
            <a:custGeom>
              <a:avLst/>
              <a:gdLst/>
              <a:ahLst/>
              <a:cxnLst/>
              <a:rect r="r" b="b" t="t" l="l"/>
              <a:pathLst>
                <a:path h="2073560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2073560"/>
                  </a:lnTo>
                  <a:lnTo>
                    <a:pt x="0" y="2073560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09333" cy="21116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3619258"/>
            <a:ext cx="7129647" cy="1250188"/>
            <a:chOff x="0" y="0"/>
            <a:chExt cx="9506196" cy="166691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14300"/>
              <a:ext cx="9506196" cy="14088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8959"/>
                </a:lnSpc>
              </a:pPr>
              <a:r>
                <a:rPr lang="en-US" sz="6399">
                  <a:solidFill>
                    <a:srgbClr val="000000"/>
                  </a:solidFill>
                  <a:latin typeface="Playfair Display 1 Bold"/>
                </a:rPr>
                <a:t>Questions</a:t>
              </a:r>
            </a:p>
          </p:txBody>
        </p:sp>
        <p:sp>
          <p:nvSpPr>
            <p:cNvPr name="AutoShape 8" id="8"/>
            <p:cNvSpPr/>
            <p:nvPr/>
          </p:nvSpPr>
          <p:spPr>
            <a:xfrm>
              <a:off x="0" y="1641517"/>
              <a:ext cx="2390922" cy="0"/>
            </a:xfrm>
            <a:prstGeom prst="line">
              <a:avLst/>
            </a:prstGeom>
            <a:ln cap="flat" w="50800">
              <a:solidFill>
                <a:srgbClr val="5B5B5B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781710"/>
            <a:ext cx="16230600" cy="334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133"/>
              </a:lnSpc>
            </a:pPr>
            <a:r>
              <a:rPr lang="en-US" sz="22724">
                <a:solidFill>
                  <a:srgbClr val="000000"/>
                </a:solidFill>
                <a:latin typeface="Noto Serif Display ExtraCondensed"/>
              </a:rPr>
              <a:t>THANK YOU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5400000">
            <a:off x="14723622" y="1028700"/>
            <a:ext cx="2535678" cy="2535678"/>
          </a:xfrm>
          <a:custGeom>
            <a:avLst/>
            <a:gdLst/>
            <a:ahLst/>
            <a:cxnLst/>
            <a:rect r="r" b="b" t="t" l="l"/>
            <a:pathLst>
              <a:path h="2535678" w="2535678">
                <a:moveTo>
                  <a:pt x="0" y="0"/>
                </a:moveTo>
                <a:lnTo>
                  <a:pt x="2535678" y="0"/>
                </a:lnTo>
                <a:lnTo>
                  <a:pt x="2535678" y="2535678"/>
                </a:lnTo>
                <a:lnTo>
                  <a:pt x="0" y="25356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1028700" y="2291777"/>
            <a:ext cx="12907130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72519" y="337474"/>
            <a:ext cx="4296549" cy="9570246"/>
            <a:chOff x="0" y="0"/>
            <a:chExt cx="1131601" cy="25205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31601" cy="2520559"/>
            </a:xfrm>
            <a:custGeom>
              <a:avLst/>
              <a:gdLst/>
              <a:ahLst/>
              <a:cxnLst/>
              <a:rect r="r" b="b" t="t" l="l"/>
              <a:pathLst>
                <a:path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142191" y="4828880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142191" y="3396305"/>
            <a:ext cx="9610044" cy="2193927"/>
            <a:chOff x="0" y="0"/>
            <a:chExt cx="3682024" cy="84058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82024" cy="840588"/>
            </a:xfrm>
            <a:custGeom>
              <a:avLst/>
              <a:gdLst/>
              <a:ahLst/>
              <a:cxnLst/>
              <a:rect r="r" b="b" t="t" l="l"/>
              <a:pathLst>
                <a:path h="840588" w="3682024">
                  <a:moveTo>
                    <a:pt x="0" y="0"/>
                  </a:moveTo>
                  <a:lnTo>
                    <a:pt x="3682024" y="0"/>
                  </a:lnTo>
                  <a:lnTo>
                    <a:pt x="3682024" y="840588"/>
                  </a:lnTo>
                  <a:lnTo>
                    <a:pt x="0" y="84058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3682024" cy="8596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474235" y="3673321"/>
            <a:ext cx="1156649" cy="1173721"/>
          </a:xfrm>
          <a:custGeom>
            <a:avLst/>
            <a:gdLst/>
            <a:ahLst/>
            <a:cxnLst/>
            <a:rect r="r" b="b" t="t" l="l"/>
            <a:pathLst>
              <a:path h="1173721" w="1156649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142191" y="7210022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142191" y="5861727"/>
            <a:ext cx="9610044" cy="2580293"/>
            <a:chOff x="0" y="0"/>
            <a:chExt cx="3682024" cy="98862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682024" cy="988622"/>
            </a:xfrm>
            <a:custGeom>
              <a:avLst/>
              <a:gdLst/>
              <a:ahLst/>
              <a:cxnLst/>
              <a:rect r="r" b="b" t="t" l="l"/>
              <a:pathLst>
                <a:path h="988622" w="3682024">
                  <a:moveTo>
                    <a:pt x="0" y="0"/>
                  </a:moveTo>
                  <a:lnTo>
                    <a:pt x="3682024" y="0"/>
                  </a:lnTo>
                  <a:lnTo>
                    <a:pt x="3682024" y="988622"/>
                  </a:lnTo>
                  <a:lnTo>
                    <a:pt x="0" y="98862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3682024" cy="1007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2371799" y="6162574"/>
            <a:ext cx="1159455" cy="1178744"/>
          </a:xfrm>
          <a:custGeom>
            <a:avLst/>
            <a:gdLst/>
            <a:ahLst/>
            <a:cxnLst/>
            <a:rect r="r" b="b" t="t" l="l"/>
            <a:pathLst>
              <a:path h="1178744" w="1159455">
                <a:moveTo>
                  <a:pt x="0" y="0"/>
                </a:moveTo>
                <a:lnTo>
                  <a:pt x="1159455" y="0"/>
                </a:lnTo>
                <a:lnTo>
                  <a:pt x="1159455" y="1178744"/>
                </a:lnTo>
                <a:lnTo>
                  <a:pt x="0" y="11787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142191" y="888605"/>
            <a:ext cx="7416941" cy="1686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ABOUT US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782354" y="3837318"/>
            <a:ext cx="7540395" cy="1337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696"/>
              </a:lnSpc>
            </a:pPr>
            <a:r>
              <a:rPr lang="en-US" sz="2210" spc="55">
                <a:solidFill>
                  <a:srgbClr val="000000"/>
                </a:solidFill>
                <a:latin typeface="DM Sans"/>
              </a:rPr>
              <a:t>We offer a cutting-edge technology to safeguard our communities and ecosystems from the devastating impact of wildfires by leveraging our LEO satellite constellation  for unparalleled accuracy.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782354" y="6425994"/>
            <a:ext cx="7540395" cy="1510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11"/>
              </a:lnSpc>
            </a:pPr>
            <a:r>
              <a:rPr lang="en-US" sz="2048" spc="90">
                <a:solidFill>
                  <a:srgbClr val="000000"/>
                </a:solidFill>
                <a:latin typeface="DM Sans"/>
              </a:rPr>
              <a:t>Our mission is to provide advanced fire prediction software that will empower governments, emergency services, and communities to take swift and effective measures to mitigate the risks of wildfire. 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4028891" y="3673321"/>
            <a:ext cx="3583805" cy="2297430"/>
            <a:chOff x="0" y="0"/>
            <a:chExt cx="4778406" cy="3063241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66675"/>
              <a:ext cx="4778406" cy="6322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Public Sans Bold"/>
                </a:rPr>
                <a:t>Our Team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733849"/>
              <a:ext cx="4778406" cy="2329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31799" indent="-215899" lvl="1">
                <a:lnSpc>
                  <a:spcPts val="2799"/>
                </a:lnSpc>
                <a:buFont typeface="Arial"/>
                <a:buChar char="•"/>
              </a:pPr>
              <a:r>
                <a:rPr lang="en-US" sz="1999">
                  <a:solidFill>
                    <a:srgbClr val="000000"/>
                  </a:solidFill>
                  <a:latin typeface="Public Sans"/>
                </a:rPr>
                <a:t>Engineers</a:t>
              </a:r>
            </a:p>
            <a:p>
              <a:pPr marL="431799" indent="-215899" lvl="1">
                <a:lnSpc>
                  <a:spcPts val="2799"/>
                </a:lnSpc>
                <a:buFont typeface="Arial"/>
                <a:buChar char="•"/>
              </a:pPr>
              <a:r>
                <a:rPr lang="en-US" sz="1999">
                  <a:solidFill>
                    <a:srgbClr val="000000"/>
                  </a:solidFill>
                  <a:latin typeface="Public Sans"/>
                </a:rPr>
                <a:t>IT </a:t>
              </a:r>
            </a:p>
            <a:p>
              <a:pPr marL="431799" indent="-215899" lvl="1">
                <a:lnSpc>
                  <a:spcPts val="2799"/>
                </a:lnSpc>
                <a:buFont typeface="Arial"/>
                <a:buChar char="•"/>
              </a:pPr>
              <a:r>
                <a:rPr lang="en-US" sz="1999">
                  <a:solidFill>
                    <a:srgbClr val="000000"/>
                  </a:solidFill>
                  <a:latin typeface="Public Sans"/>
                </a:rPr>
                <a:t>Marketing </a:t>
              </a:r>
            </a:p>
            <a:p>
              <a:pPr marL="431799" indent="-215899" lvl="1">
                <a:lnSpc>
                  <a:spcPts val="2799"/>
                </a:lnSpc>
                <a:buFont typeface="Arial"/>
                <a:buChar char="•"/>
              </a:pPr>
              <a:r>
                <a:rPr lang="en-US" sz="1999">
                  <a:solidFill>
                    <a:srgbClr val="000000"/>
                  </a:solidFill>
                  <a:latin typeface="Public Sans"/>
                </a:rPr>
                <a:t>Commercial  </a:t>
              </a:r>
            </a:p>
            <a:p>
              <a:pPr>
                <a:lnSpc>
                  <a:spcPts val="279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57733" y="775119"/>
            <a:ext cx="9269113" cy="8226051"/>
            <a:chOff x="0" y="0"/>
            <a:chExt cx="12358817" cy="109680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849700" y="6972840"/>
              <a:ext cx="9509117" cy="3995228"/>
            </a:xfrm>
            <a:custGeom>
              <a:avLst/>
              <a:gdLst/>
              <a:ahLst/>
              <a:cxnLst/>
              <a:rect r="r" b="b" t="t" l="l"/>
              <a:pathLst>
                <a:path h="3995228" w="9509117">
                  <a:moveTo>
                    <a:pt x="0" y="0"/>
                  </a:moveTo>
                  <a:lnTo>
                    <a:pt x="9509117" y="0"/>
                  </a:lnTo>
                  <a:lnTo>
                    <a:pt x="9509117" y="3995228"/>
                  </a:lnTo>
                  <a:lnTo>
                    <a:pt x="0" y="39952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2776" r="0" b="-12776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541677" cy="4019283"/>
            </a:xfrm>
            <a:custGeom>
              <a:avLst/>
              <a:gdLst/>
              <a:ahLst/>
              <a:cxnLst/>
              <a:rect r="r" b="b" t="t" l="l"/>
              <a:pathLst>
                <a:path h="4019283" w="6541677">
                  <a:moveTo>
                    <a:pt x="0" y="0"/>
                  </a:moveTo>
                  <a:lnTo>
                    <a:pt x="6541677" y="0"/>
                  </a:lnTo>
                  <a:lnTo>
                    <a:pt x="6541677" y="4019283"/>
                  </a:lnTo>
                  <a:lnTo>
                    <a:pt x="0" y="40192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4116" r="0" b="-4116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849700" y="4251559"/>
              <a:ext cx="3691977" cy="2494087"/>
            </a:xfrm>
            <a:custGeom>
              <a:avLst/>
              <a:gdLst/>
              <a:ahLst/>
              <a:cxnLst/>
              <a:rect r="r" b="b" t="t" l="l"/>
              <a:pathLst>
                <a:path h="2494087" w="3691977">
                  <a:moveTo>
                    <a:pt x="0" y="0"/>
                  </a:moveTo>
                  <a:lnTo>
                    <a:pt x="3691977" y="0"/>
                  </a:lnTo>
                  <a:lnTo>
                    <a:pt x="3691977" y="2494086"/>
                  </a:lnTo>
                  <a:lnTo>
                    <a:pt x="0" y="2494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602" t="0" r="-602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251559"/>
              <a:ext cx="2610547" cy="6716509"/>
            </a:xfrm>
            <a:custGeom>
              <a:avLst/>
              <a:gdLst/>
              <a:ahLst/>
              <a:cxnLst/>
              <a:rect r="r" b="b" t="t" l="l"/>
              <a:pathLst>
                <a:path h="6716509" w="2610547">
                  <a:moveTo>
                    <a:pt x="0" y="0"/>
                  </a:moveTo>
                  <a:lnTo>
                    <a:pt x="2610547" y="0"/>
                  </a:lnTo>
                  <a:lnTo>
                    <a:pt x="2610547" y="6716509"/>
                  </a:lnTo>
                  <a:lnTo>
                    <a:pt x="0" y="67165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43083" t="0" r="-143083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776539" y="0"/>
              <a:ext cx="5582278" cy="6745645"/>
            </a:xfrm>
            <a:custGeom>
              <a:avLst/>
              <a:gdLst/>
              <a:ahLst/>
              <a:cxnLst/>
              <a:rect r="r" b="b" t="t" l="l"/>
              <a:pathLst>
                <a:path h="6745645" w="5582278">
                  <a:moveTo>
                    <a:pt x="0" y="0"/>
                  </a:moveTo>
                  <a:lnTo>
                    <a:pt x="5582278" y="0"/>
                  </a:lnTo>
                  <a:lnTo>
                    <a:pt x="5582278" y="6745645"/>
                  </a:lnTo>
                  <a:lnTo>
                    <a:pt x="0" y="67456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0630" t="0" r="-40630" b="0"/>
              </a:stretch>
            </a:blipFill>
          </p:spPr>
        </p:sp>
      </p:grpSp>
      <p:sp>
        <p:nvSpPr>
          <p:cNvPr name="AutoShape 8" id="8"/>
          <p:cNvSpPr/>
          <p:nvPr/>
        </p:nvSpPr>
        <p:spPr>
          <a:xfrm>
            <a:off x="932184" y="-816534"/>
            <a:ext cx="0" cy="2873593"/>
          </a:xfrm>
          <a:prstGeom prst="line">
            <a:avLst/>
          </a:prstGeom>
          <a:ln cap="flat" w="38100">
            <a:solidFill>
              <a:srgbClr val="5B5B5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237256" y="3401076"/>
            <a:ext cx="7943873" cy="5600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94"/>
              </a:lnSpc>
            </a:pPr>
          </a:p>
          <a:p>
            <a:pPr algn="just" marL="449780" indent="-224890" lvl="1">
              <a:lnSpc>
                <a:spcPts val="4624"/>
              </a:lnSpc>
              <a:buFont typeface="Arial"/>
              <a:buChar char="•"/>
            </a:pPr>
            <a:r>
              <a:rPr lang="en-US" sz="2083" spc="6">
                <a:solidFill>
                  <a:srgbClr val="000000"/>
                </a:solidFill>
                <a:latin typeface="Arimo"/>
              </a:rPr>
              <a:t>Our vision is to harness cutting-edge satellite technology to safeguard the delicate balance of nature, protecting forests, wildlife, and human lives. </a:t>
            </a:r>
          </a:p>
          <a:p>
            <a:pPr algn="just" marL="449780" indent="-224890" lvl="1">
              <a:lnSpc>
                <a:spcPts val="4624"/>
              </a:lnSpc>
              <a:buFont typeface="Arial"/>
              <a:buChar char="•"/>
            </a:pPr>
            <a:r>
              <a:rPr lang="en-US" sz="2083" spc="6">
                <a:solidFill>
                  <a:srgbClr val="000000"/>
                </a:solidFill>
                <a:latin typeface="Arimo"/>
              </a:rPr>
              <a:t>By utilizing predictive analytics, we strive to detect potential wildfires before they escalate, enabling timely intervention and prevention measures. </a:t>
            </a:r>
          </a:p>
          <a:p>
            <a:pPr algn="just" marL="449780" indent="-224890" lvl="1">
              <a:lnSpc>
                <a:spcPts val="4624"/>
              </a:lnSpc>
              <a:buFont typeface="Arial"/>
              <a:buChar char="•"/>
            </a:pPr>
            <a:r>
              <a:rPr lang="en-US" sz="2083" spc="6">
                <a:solidFill>
                  <a:srgbClr val="000000"/>
                </a:solidFill>
                <a:latin typeface="Arimo"/>
              </a:rPr>
              <a:t>Through our innovative approach, we aspire to be the forefront guardians of the environment, fostering a sustainable coexistence between humanity and the natural world.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082083" y="1309280"/>
            <a:ext cx="4669331" cy="2183874"/>
            <a:chOff x="0" y="0"/>
            <a:chExt cx="6225775" cy="2911832"/>
          </a:xfrm>
        </p:grpSpPr>
        <p:grpSp>
          <p:nvGrpSpPr>
            <p:cNvPr name="Group 11" id="11"/>
            <p:cNvGrpSpPr/>
            <p:nvPr/>
          </p:nvGrpSpPr>
          <p:grpSpPr>
            <a:xfrm rot="5400000">
              <a:off x="1656971" y="-1656971"/>
              <a:ext cx="2911832" cy="6225775"/>
              <a:chOff x="0" y="0"/>
              <a:chExt cx="575177" cy="1229783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575177" cy="1229783"/>
              </a:xfrm>
              <a:custGeom>
                <a:avLst/>
                <a:gdLst/>
                <a:ahLst/>
                <a:cxnLst/>
                <a:rect r="r" b="b" t="t" l="l"/>
                <a:pathLst>
                  <a:path h="1229783" w="575177">
                    <a:moveTo>
                      <a:pt x="0" y="0"/>
                    </a:moveTo>
                    <a:lnTo>
                      <a:pt x="575177" y="0"/>
                    </a:lnTo>
                    <a:lnTo>
                      <a:pt x="575177" y="1229783"/>
                    </a:lnTo>
                    <a:lnTo>
                      <a:pt x="0" y="1229783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575177" cy="12678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517461" y="926833"/>
              <a:ext cx="5190853" cy="9248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05"/>
                </a:lnSpc>
              </a:pPr>
              <a:r>
                <a:rPr lang="en-US" sz="3899">
                  <a:solidFill>
                    <a:srgbClr val="000000"/>
                  </a:solidFill>
                  <a:latin typeface="Playfair Display 2 Bold Italics"/>
                </a:rPr>
                <a:t> </a:t>
              </a:r>
              <a:r>
                <a:rPr lang="en-US" sz="3899">
                  <a:solidFill>
                    <a:srgbClr val="000000"/>
                  </a:solidFill>
                  <a:latin typeface="Playfair Display 2 Bold"/>
                </a:rPr>
                <a:t>Our Vision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520315"/>
            <a:ext cx="14000259" cy="3389657"/>
            <a:chOff x="0" y="0"/>
            <a:chExt cx="2169007" cy="5251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9007" cy="525146"/>
            </a:xfrm>
            <a:custGeom>
              <a:avLst/>
              <a:gdLst/>
              <a:ahLst/>
              <a:cxnLst/>
              <a:rect r="r" b="b" t="t" l="l"/>
              <a:pathLst>
                <a:path h="525146" w="2169007">
                  <a:moveTo>
                    <a:pt x="0" y="0"/>
                  </a:moveTo>
                  <a:lnTo>
                    <a:pt x="2169007" y="0"/>
                  </a:lnTo>
                  <a:lnTo>
                    <a:pt x="2169007" y="525146"/>
                  </a:lnTo>
                  <a:lnTo>
                    <a:pt x="0" y="525146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1016407" y="3111146"/>
            <a:ext cx="13208550" cy="196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65"/>
              </a:lnSpc>
            </a:pPr>
            <a:r>
              <a:rPr lang="en-US" sz="6050" spc="30">
                <a:solidFill>
                  <a:srgbClr val="2B2C30"/>
                </a:solidFill>
                <a:latin typeface="Playfair Display 2"/>
              </a:rPr>
              <a:t>Join us in revolutionising access to ideas and emerging technologies.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74962" y="502578"/>
            <a:ext cx="7423153" cy="9281844"/>
          </a:xfrm>
          <a:custGeom>
            <a:avLst/>
            <a:gdLst/>
            <a:ahLst/>
            <a:cxnLst/>
            <a:rect r="r" b="b" t="t" l="l"/>
            <a:pathLst>
              <a:path h="9281844" w="7423153">
                <a:moveTo>
                  <a:pt x="0" y="0"/>
                </a:moveTo>
                <a:lnTo>
                  <a:pt x="7423152" y="0"/>
                </a:lnTo>
                <a:lnTo>
                  <a:pt x="7423152" y="9281844"/>
                </a:lnTo>
                <a:lnTo>
                  <a:pt x="0" y="92818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199" t="0" r="-5419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663680" y="4408454"/>
            <a:ext cx="5005951" cy="2006832"/>
            <a:chOff x="0" y="0"/>
            <a:chExt cx="1951481" cy="7823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51481" cy="782327"/>
            </a:xfrm>
            <a:custGeom>
              <a:avLst/>
              <a:gdLst/>
              <a:ahLst/>
              <a:cxnLst/>
              <a:rect r="r" b="b" t="t" l="l"/>
              <a:pathLst>
                <a:path h="782327" w="1951481">
                  <a:moveTo>
                    <a:pt x="0" y="0"/>
                  </a:moveTo>
                  <a:lnTo>
                    <a:pt x="1951481" y="0"/>
                  </a:lnTo>
                  <a:lnTo>
                    <a:pt x="1951481" y="782327"/>
                  </a:lnTo>
                  <a:lnTo>
                    <a:pt x="0" y="782327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951481" cy="820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663680" y="6634111"/>
            <a:ext cx="5005951" cy="2006832"/>
            <a:chOff x="0" y="0"/>
            <a:chExt cx="1951481" cy="7823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51481" cy="782327"/>
            </a:xfrm>
            <a:custGeom>
              <a:avLst/>
              <a:gdLst/>
              <a:ahLst/>
              <a:cxnLst/>
              <a:rect r="r" b="b" t="t" l="l"/>
              <a:pathLst>
                <a:path h="782327" w="1951481">
                  <a:moveTo>
                    <a:pt x="0" y="0"/>
                  </a:moveTo>
                  <a:lnTo>
                    <a:pt x="1951481" y="0"/>
                  </a:lnTo>
                  <a:lnTo>
                    <a:pt x="1951481" y="782327"/>
                  </a:lnTo>
                  <a:lnTo>
                    <a:pt x="0" y="782327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951481" cy="820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663680" y="2182798"/>
            <a:ext cx="5005951" cy="2006832"/>
            <a:chOff x="0" y="0"/>
            <a:chExt cx="1951481" cy="78232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51481" cy="782327"/>
            </a:xfrm>
            <a:custGeom>
              <a:avLst/>
              <a:gdLst/>
              <a:ahLst/>
              <a:cxnLst/>
              <a:rect r="r" b="b" t="t" l="l"/>
              <a:pathLst>
                <a:path h="782327" w="1951481">
                  <a:moveTo>
                    <a:pt x="0" y="0"/>
                  </a:moveTo>
                  <a:lnTo>
                    <a:pt x="1951481" y="0"/>
                  </a:lnTo>
                  <a:lnTo>
                    <a:pt x="1951481" y="782327"/>
                  </a:lnTo>
                  <a:lnTo>
                    <a:pt x="0" y="782327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951481" cy="820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5400000">
            <a:off x="1529350" y="-817981"/>
            <a:ext cx="1471428" cy="4530128"/>
            <a:chOff x="0" y="0"/>
            <a:chExt cx="387537" cy="11931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87537" cy="1193120"/>
            </a:xfrm>
            <a:custGeom>
              <a:avLst/>
              <a:gdLst/>
              <a:ahLst/>
              <a:cxnLst/>
              <a:rect r="r" b="b" t="t" l="l"/>
              <a:pathLst>
                <a:path h="1193120" w="387537">
                  <a:moveTo>
                    <a:pt x="0" y="0"/>
                  </a:moveTo>
                  <a:lnTo>
                    <a:pt x="387537" y="0"/>
                  </a:lnTo>
                  <a:lnTo>
                    <a:pt x="387537" y="1193120"/>
                  </a:lnTo>
                  <a:lnTo>
                    <a:pt x="0" y="1193120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87537" cy="12312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5400000">
            <a:off x="1739095" y="3479234"/>
            <a:ext cx="4277210" cy="5698001"/>
            <a:chOff x="0" y="0"/>
            <a:chExt cx="1126508" cy="150070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26508" cy="1500708"/>
            </a:xfrm>
            <a:custGeom>
              <a:avLst/>
              <a:gdLst/>
              <a:ahLst/>
              <a:cxnLst/>
              <a:rect r="r" b="b" t="t" l="l"/>
              <a:pathLst>
                <a:path h="1500708" w="1126508">
                  <a:moveTo>
                    <a:pt x="0" y="0"/>
                  </a:moveTo>
                  <a:lnTo>
                    <a:pt x="1126508" y="0"/>
                  </a:lnTo>
                  <a:lnTo>
                    <a:pt x="1126508" y="1500708"/>
                  </a:lnTo>
                  <a:lnTo>
                    <a:pt x="0" y="1500708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126508" cy="15388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924048" y="2665052"/>
            <a:ext cx="4485215" cy="1042323"/>
            <a:chOff x="0" y="0"/>
            <a:chExt cx="5980287" cy="1389765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583950"/>
              <a:ext cx="5980287" cy="8058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 spc="48">
                  <a:solidFill>
                    <a:srgbClr val="000000"/>
                  </a:solidFill>
                  <a:latin typeface="Open Sans"/>
                </a:rPr>
                <a:t>Real-time alerts and proactive solutions for a safer, more resilient world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-38100"/>
              <a:ext cx="5980287" cy="4402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Playfair Display 1 Bold"/>
                </a:rPr>
                <a:t>Wildfire Detection App  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924048" y="4694522"/>
            <a:ext cx="4745583" cy="1656080"/>
            <a:chOff x="0" y="0"/>
            <a:chExt cx="6327444" cy="2208106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564091"/>
              <a:ext cx="6327444" cy="1644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 spc="48">
                  <a:solidFill>
                    <a:srgbClr val="000000"/>
                  </a:solidFill>
                  <a:latin typeface="Open Sans"/>
                </a:rPr>
                <a:t>Advanced prediction software, coupled with the option to access and utilize our comprehensive wildfire data for informed decision-making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-38100"/>
              <a:ext cx="6327444" cy="4402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Playfair Display 1 Bold"/>
                </a:rPr>
                <a:t>Wildfire Prediction Software and Data 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924048" y="6799962"/>
            <a:ext cx="4485215" cy="1675130"/>
            <a:chOff x="0" y="0"/>
            <a:chExt cx="5980287" cy="2233506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589491"/>
              <a:ext cx="5980287" cy="1644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 spc="48">
                  <a:solidFill>
                    <a:srgbClr val="000000"/>
                  </a:solidFill>
                  <a:latin typeface="Open Sans"/>
                </a:rPr>
                <a:t>Our expert consulting and seamless integration services are tailored to enhance your environmental risk management capabilities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-38100"/>
              <a:ext cx="5980287" cy="4402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Playfair Display 1 Bold"/>
                </a:rPr>
                <a:t>Consulting and Integration Services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296621" y="4486109"/>
            <a:ext cx="5073141" cy="3285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80"/>
              </a:lnSpc>
            </a:pPr>
            <a:r>
              <a:rPr lang="en-US" sz="1899" spc="17">
                <a:solidFill>
                  <a:srgbClr val="000000"/>
                </a:solidFill>
                <a:latin typeface="Open Sans"/>
              </a:rPr>
              <a:t>Our app, powered by innovative wildfire prediction software and data from our LEO satellite constellation, provides real-time detection, while our comprehensive services offer valuable insights, data sales, and expert consulting for seamless integration into environmental management strategies.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028700" y="1447083"/>
            <a:ext cx="5253618" cy="2490408"/>
            <a:chOff x="0" y="0"/>
            <a:chExt cx="7004824" cy="3320544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-133350"/>
              <a:ext cx="7004824" cy="31519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639"/>
                </a:lnSpc>
              </a:pPr>
              <a:r>
                <a:rPr lang="en-US" sz="6885">
                  <a:solidFill>
                    <a:srgbClr val="000000"/>
                  </a:solidFill>
                  <a:latin typeface="Playfair Display 1 Bold"/>
                </a:rPr>
                <a:t>Our Product  and Services</a:t>
              </a:r>
            </a:p>
          </p:txBody>
        </p:sp>
        <p:sp>
          <p:nvSpPr>
            <p:cNvPr name="AutoShape 30" id="30"/>
            <p:cNvSpPr/>
            <p:nvPr/>
          </p:nvSpPr>
          <p:spPr>
            <a:xfrm>
              <a:off x="0" y="3293218"/>
              <a:ext cx="2572199" cy="0"/>
            </a:xfrm>
            <a:prstGeom prst="line">
              <a:avLst/>
            </a:prstGeom>
            <a:ln cap="flat" w="54652">
              <a:solidFill>
                <a:srgbClr val="5B5B5B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48" t="0" r="-2048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516">
            <a:off x="1028717" y="5107781"/>
            <a:ext cx="8903767" cy="0"/>
          </a:xfrm>
          <a:prstGeom prst="line">
            <a:avLst/>
          </a:prstGeom>
          <a:ln cap="rnd" w="28575">
            <a:solidFill>
              <a:srgbClr val="9E977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-5399999">
            <a:off x="2920836" y="5267988"/>
            <a:ext cx="5119530" cy="0"/>
          </a:xfrm>
          <a:prstGeom prst="line">
            <a:avLst/>
          </a:prstGeom>
          <a:ln cap="rnd" w="28575">
            <a:solidFill>
              <a:srgbClr val="9E977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028700" y="9510249"/>
            <a:ext cx="14935796" cy="0"/>
          </a:xfrm>
          <a:prstGeom prst="line">
            <a:avLst/>
          </a:prstGeom>
          <a:ln cap="rnd" w="19050">
            <a:solidFill>
              <a:srgbClr val="9E977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1809668" y="850900"/>
            <a:ext cx="12765389" cy="0"/>
          </a:xfrm>
          <a:prstGeom prst="line">
            <a:avLst/>
          </a:prstGeom>
          <a:ln cap="rnd" w="19050">
            <a:solidFill>
              <a:srgbClr val="9E977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11911729" y="5940901"/>
            <a:ext cx="1943461" cy="0"/>
          </a:xfrm>
          <a:prstGeom prst="line">
            <a:avLst/>
          </a:prstGeom>
          <a:ln cap="rnd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1266001" y="1370760"/>
            <a:ext cx="5547459" cy="5246370"/>
            <a:chOff x="0" y="0"/>
            <a:chExt cx="859447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59446" cy="812800"/>
            </a:xfrm>
            <a:custGeom>
              <a:avLst/>
              <a:gdLst/>
              <a:ahLst/>
              <a:cxnLst/>
              <a:rect r="r" b="b" t="t" l="l"/>
              <a:pathLst>
                <a:path h="812800" w="859446">
                  <a:moveTo>
                    <a:pt x="0" y="0"/>
                  </a:moveTo>
                  <a:lnTo>
                    <a:pt x="859446" y="0"/>
                  </a:lnTo>
                  <a:lnTo>
                    <a:pt x="85944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9D9D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12267344" y="3269727"/>
            <a:ext cx="5819930" cy="1394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339"/>
              </a:lnSpc>
              <a:spcBef>
                <a:spcPct val="0"/>
              </a:spcBef>
            </a:pPr>
            <a:r>
              <a:rPr lang="en-US" sz="8099">
                <a:solidFill>
                  <a:srgbClr val="000000"/>
                </a:solidFill>
                <a:latin typeface="Neue Machina Ultra-Bold"/>
              </a:rPr>
              <a:t>SWOT</a:t>
            </a:r>
            <a:r>
              <a:rPr lang="en-US" sz="8099">
                <a:solidFill>
                  <a:srgbClr val="000000"/>
                </a:solidFill>
                <a:latin typeface="Neue Machina"/>
              </a:rPr>
              <a:t>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38353" y="1118030"/>
            <a:ext cx="2624418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Neue Machina Ultra-Bold"/>
              </a:rPr>
              <a:t>Strengths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78678" y="5508254"/>
            <a:ext cx="3943767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Neue Machina Ultra-Bold"/>
              </a:rPr>
              <a:t>Opportunities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59497" y="5508254"/>
            <a:ext cx="2607187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Neue Machina Ultra-Bold"/>
              </a:rPr>
              <a:t>Threats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126875" y="1118030"/>
            <a:ext cx="3072430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Neue Machina Ultra-Bold"/>
              </a:rPr>
              <a:t>Weaknesses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6365" y="1813990"/>
            <a:ext cx="4043724" cy="3168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5" indent="-215903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rimo"/>
              </a:rPr>
              <a:t>Innovative Technology</a:t>
            </a:r>
          </a:p>
          <a:p>
            <a:pPr marL="431805" indent="-215903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rimo"/>
              </a:rPr>
              <a:t>Fast Transmission of Data</a:t>
            </a:r>
          </a:p>
          <a:p>
            <a:pPr marL="431805" indent="-215903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rimo"/>
              </a:rPr>
              <a:t>High Resolution Satellite Imagery</a:t>
            </a:r>
          </a:p>
          <a:p>
            <a:pPr marL="431805" indent="-215903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rimo"/>
              </a:rPr>
              <a:t>Early Warning System</a:t>
            </a:r>
          </a:p>
          <a:p>
            <a:pPr marL="431805" indent="-215903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rimo"/>
              </a:rPr>
              <a:t>Scalability</a:t>
            </a:r>
          </a:p>
          <a:p>
            <a:pPr marL="431805" indent="-215903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rimo"/>
              </a:rPr>
              <a:t>Customization</a:t>
            </a:r>
          </a:p>
          <a:p>
            <a:pPr marL="431805" indent="-215903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rimo"/>
              </a:rPr>
              <a:t>Data Integration</a:t>
            </a:r>
          </a:p>
          <a:p>
            <a:pPr marL="431805" indent="-215903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rimo"/>
              </a:rPr>
              <a:t>Wildlife Conservation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6202513"/>
            <a:ext cx="4043724" cy="2463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5" indent="-215903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rimo"/>
              </a:rPr>
              <a:t>Growing Awareness of Wildfire Risks</a:t>
            </a:r>
          </a:p>
          <a:p>
            <a:pPr marL="431805" indent="-215903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rimo"/>
              </a:rPr>
              <a:t>Developing Technology for Rapid Fire Detection</a:t>
            </a:r>
          </a:p>
          <a:p>
            <a:pPr marL="431805" indent="-215903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rimo"/>
              </a:rPr>
              <a:t>Collaboration with Authorities</a:t>
            </a:r>
          </a:p>
          <a:p>
            <a:pPr marL="431805" indent="-215903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rimo"/>
              </a:rPr>
              <a:t>Continuous Improvement</a:t>
            </a:r>
          </a:p>
          <a:p>
            <a:pPr marL="431805" indent="-215903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rimo"/>
              </a:rPr>
              <a:t>Positive Environmental Impact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132319" y="6233197"/>
            <a:ext cx="3679848" cy="2816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5" indent="-215903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rimo"/>
              </a:rPr>
              <a:t>Competition</a:t>
            </a:r>
          </a:p>
          <a:p>
            <a:pPr marL="431805" indent="-215903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rimo"/>
              </a:rPr>
              <a:t>Data Security Concerns</a:t>
            </a:r>
          </a:p>
          <a:p>
            <a:pPr marL="431805" indent="-215903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rimo"/>
              </a:rPr>
              <a:t>Climate Change Uncertainties</a:t>
            </a:r>
          </a:p>
          <a:p>
            <a:pPr marL="431805" indent="-215903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rimo"/>
              </a:rPr>
              <a:t>Budget Constraints </a:t>
            </a:r>
          </a:p>
          <a:p>
            <a:pPr marL="431805" indent="-215903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rimo"/>
              </a:rPr>
              <a:t>Regulatory Changes </a:t>
            </a:r>
          </a:p>
          <a:p>
            <a:pPr marL="431805" indent="-215903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rimo"/>
              </a:rPr>
              <a:t>Risk of Satellite Damage from Space Debris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768443" y="1823515"/>
            <a:ext cx="4043724" cy="2816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5" indent="-215903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rimo"/>
              </a:rPr>
              <a:t>Dependance on Data Accuracy</a:t>
            </a:r>
          </a:p>
          <a:p>
            <a:pPr marL="431805" indent="-215903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rimo"/>
              </a:rPr>
              <a:t>Initial Investment</a:t>
            </a:r>
          </a:p>
          <a:p>
            <a:pPr marL="431805" indent="-215903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rimo"/>
              </a:rPr>
              <a:t>Market Education</a:t>
            </a:r>
          </a:p>
          <a:p>
            <a:pPr marL="431805" indent="-215903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rimo"/>
              </a:rPr>
              <a:t>Regulatory Challenges</a:t>
            </a:r>
          </a:p>
          <a:p>
            <a:pPr marL="431805" indent="-215903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rimo"/>
              </a:rPr>
              <a:t>Infrastructure Requirements</a:t>
            </a:r>
          </a:p>
          <a:p>
            <a:pPr marL="431805" indent="-215903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rimo"/>
              </a:rPr>
              <a:t>Complexity of Maintaining the Proper Functioning of the Constellation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388958"/>
            <a:chOff x="0" y="0"/>
            <a:chExt cx="4816593" cy="6291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29191"/>
            </a:xfrm>
            <a:custGeom>
              <a:avLst/>
              <a:gdLst/>
              <a:ahLst/>
              <a:cxnLst/>
              <a:rect r="r" b="b" t="t" l="l"/>
              <a:pathLst>
                <a:path h="62919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29191"/>
                  </a:lnTo>
                  <a:lnTo>
                    <a:pt x="0" y="629191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33350"/>
              <a:ext cx="4816593" cy="7625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2219076"/>
            <a:ext cx="4373573" cy="8067924"/>
            <a:chOff x="0" y="0"/>
            <a:chExt cx="1151888" cy="21248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51888" cy="2124885"/>
            </a:xfrm>
            <a:custGeom>
              <a:avLst/>
              <a:gdLst/>
              <a:ahLst/>
              <a:cxnLst/>
              <a:rect r="r" b="b" t="t" l="l"/>
              <a:pathLst>
                <a:path h="2124885" w="1151888">
                  <a:moveTo>
                    <a:pt x="0" y="0"/>
                  </a:moveTo>
                  <a:lnTo>
                    <a:pt x="1151888" y="0"/>
                  </a:lnTo>
                  <a:lnTo>
                    <a:pt x="1151888" y="2124885"/>
                  </a:lnTo>
                  <a:lnTo>
                    <a:pt x="0" y="2124885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38100"/>
              <a:ext cx="1151888" cy="2086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0" y="132122"/>
            <a:ext cx="4195014" cy="3001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039"/>
              </a:lnSpc>
            </a:pPr>
            <a:r>
              <a:rPr lang="en-US" sz="8599" spc="455">
                <a:solidFill>
                  <a:srgbClr val="000000"/>
                </a:solidFill>
                <a:latin typeface="Neue Machina Ultra-Bold"/>
              </a:rPr>
              <a:t>Tows 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30848" y="2034628"/>
            <a:ext cx="3298508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99"/>
              </a:lnSpc>
            </a:pPr>
            <a:r>
              <a:rPr lang="en-US" sz="2699">
                <a:solidFill>
                  <a:srgbClr val="000000"/>
                </a:solidFill>
                <a:latin typeface="Neue Machina Ultra-Bold"/>
              </a:rPr>
              <a:t>STRENGTHS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30848" y="3450853"/>
            <a:ext cx="6015995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 spc="-29">
                <a:solidFill>
                  <a:srgbClr val="000000"/>
                </a:solidFill>
                <a:latin typeface="Arimo"/>
              </a:rPr>
              <a:t>Leverage innovative technology to capitalize on the growing wildfire concern.</a:t>
            </a:r>
          </a:p>
          <a:p>
            <a:pPr algn="just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 spc="-29">
                <a:solidFill>
                  <a:srgbClr val="000000"/>
                </a:solidFill>
                <a:latin typeface="Arimo"/>
              </a:rPr>
              <a:t>Our software is based on cutting-edge technology that provides real time data and insights to help landowners prevent and manage wildfires.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30848" y="5971249"/>
            <a:ext cx="4879739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99"/>
              </a:lnSpc>
            </a:pPr>
            <a:r>
              <a:rPr lang="en-US" sz="2499">
                <a:solidFill>
                  <a:srgbClr val="000000"/>
                </a:solidFill>
                <a:latin typeface="Neue Machina Ultra-Bold"/>
              </a:rPr>
              <a:t>S&amp;T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430848" y="6595569"/>
            <a:ext cx="6015995" cy="13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 spc="-29">
                <a:solidFill>
                  <a:srgbClr val="000000"/>
                </a:solidFill>
                <a:latin typeface="Arimo"/>
              </a:rPr>
              <a:t>Enhance marketing efforts to establish the start-up as a leader in the wildfire prevention market.</a:t>
            </a:r>
          </a:p>
          <a:p>
            <a:pPr algn="just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 spc="-29">
                <a:solidFill>
                  <a:srgbClr val="000000"/>
                </a:solidFill>
                <a:latin typeface="Arimo"/>
              </a:rPr>
              <a:t>Continuously innovate to stay ahead of potential competition 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228712" y="2977224"/>
            <a:ext cx="4879739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99"/>
              </a:lnSpc>
            </a:pPr>
            <a:r>
              <a:rPr lang="en-US" sz="2499">
                <a:solidFill>
                  <a:srgbClr val="000000"/>
                </a:solidFill>
                <a:latin typeface="Neue Machina Ultra-Bold"/>
              </a:rPr>
              <a:t>O&amp;W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228712" y="3450853"/>
            <a:ext cx="5682643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 spc="-29">
                <a:solidFill>
                  <a:srgbClr val="000000"/>
                </a:solidFill>
                <a:latin typeface="Arimo"/>
              </a:rPr>
              <a:t>Seek funding and strategic partnerships to overcome financial constraints and increase market awareness.</a:t>
            </a:r>
          </a:p>
          <a:p>
            <a:pPr algn="just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 spc="-29">
                <a:solidFill>
                  <a:srgbClr val="000000"/>
                </a:solidFill>
                <a:latin typeface="Arimo"/>
              </a:rPr>
              <a:t>Collaborate with insurance companies to offer financial incentives for users.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228712" y="5971249"/>
            <a:ext cx="4879739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99"/>
              </a:lnSpc>
            </a:pPr>
            <a:r>
              <a:rPr lang="en-US" sz="2499">
                <a:solidFill>
                  <a:srgbClr val="000000"/>
                </a:solidFill>
                <a:latin typeface="Neue Machina Ultra-Bold"/>
              </a:rPr>
              <a:t>T&amp;W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228712" y="6595569"/>
            <a:ext cx="5682643" cy="351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 spc="-29">
                <a:solidFill>
                  <a:srgbClr val="000000"/>
                </a:solidFill>
                <a:latin typeface="Arimo"/>
              </a:rPr>
              <a:t>Focus on building a strong user community to counter public resistance through transparency and user education.</a:t>
            </a:r>
          </a:p>
          <a:p>
            <a:pPr algn="just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 spc="-29">
                <a:solidFill>
                  <a:srgbClr val="000000"/>
                </a:solidFill>
                <a:latin typeface="Arimo"/>
              </a:rPr>
              <a:t>Changes in weather patterns could increase the risk of wildfires, which could put pressure on the company to develop new and innovative solutions.  </a:t>
            </a:r>
          </a:p>
          <a:p>
            <a:pPr algn="just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 spc="-29">
                <a:solidFill>
                  <a:srgbClr val="000000"/>
                </a:solidFill>
                <a:latin typeface="Arimo"/>
              </a:rPr>
              <a:t>Explore cost-effective ways to improve data accuracy and reduce dependence on external sources.  </a:t>
            </a:r>
          </a:p>
        </p:txBody>
      </p:sp>
      <p:sp>
        <p:nvSpPr>
          <p:cNvPr name="TextBox 17" id="17"/>
          <p:cNvSpPr txBox="true"/>
          <p:nvPr/>
        </p:nvSpPr>
        <p:spPr>
          <a:xfrm rot="-5400000">
            <a:off x="2627348" y="3780854"/>
            <a:ext cx="3138121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99"/>
              </a:lnSpc>
            </a:pPr>
            <a:r>
              <a:rPr lang="en-US" sz="2699">
                <a:solidFill>
                  <a:srgbClr val="000000"/>
                </a:solidFill>
                <a:latin typeface="Neue Machina Ultra-Bold"/>
              </a:rPr>
              <a:t>OPPORTUNITIES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430848" y="2977224"/>
            <a:ext cx="3298508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99"/>
              </a:lnSpc>
            </a:pPr>
            <a:r>
              <a:rPr lang="en-US" sz="2499">
                <a:solidFill>
                  <a:srgbClr val="000000"/>
                </a:solidFill>
                <a:latin typeface="Neue Machina Ultra-Bold"/>
              </a:rPr>
              <a:t>S&amp;O</a:t>
            </a:r>
          </a:p>
        </p:txBody>
      </p:sp>
      <p:sp>
        <p:nvSpPr>
          <p:cNvPr name="TextBox 19" id="19"/>
          <p:cNvSpPr txBox="true"/>
          <p:nvPr/>
        </p:nvSpPr>
        <p:spPr>
          <a:xfrm rot="-5400000">
            <a:off x="3261154" y="7391757"/>
            <a:ext cx="1870508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99"/>
              </a:lnSpc>
            </a:pPr>
            <a:r>
              <a:rPr lang="en-US" sz="2699">
                <a:solidFill>
                  <a:srgbClr val="000000"/>
                </a:solidFill>
                <a:latin typeface="Neue Machina Ultra-Bold"/>
              </a:rPr>
              <a:t>THREATS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228712" y="2034628"/>
            <a:ext cx="4879739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99"/>
              </a:lnSpc>
            </a:pPr>
            <a:r>
              <a:rPr lang="en-US" sz="2699">
                <a:solidFill>
                  <a:srgbClr val="000000"/>
                </a:solidFill>
                <a:latin typeface="Neue Machina Ultra-Bold"/>
              </a:rPr>
              <a:t>WEAKNESSES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22715" y="227234"/>
            <a:ext cx="1492085" cy="1965421"/>
            <a:chOff x="0" y="0"/>
            <a:chExt cx="663649" cy="8741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3649" cy="874179"/>
            </a:xfrm>
            <a:custGeom>
              <a:avLst/>
              <a:gdLst/>
              <a:ahLst/>
              <a:cxnLst/>
              <a:rect r="r" b="b" t="t" l="l"/>
              <a:pathLst>
                <a:path h="874179" w="663649">
                  <a:moveTo>
                    <a:pt x="0" y="0"/>
                  </a:moveTo>
                  <a:lnTo>
                    <a:pt x="663649" y="0"/>
                  </a:lnTo>
                  <a:lnTo>
                    <a:pt x="663649" y="874179"/>
                  </a:lnTo>
                  <a:lnTo>
                    <a:pt x="0" y="874179"/>
                  </a:lnTo>
                  <a:close/>
                </a:path>
              </a:pathLst>
            </a:custGeom>
            <a:solidFill>
              <a:srgbClr val="D9D9D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9787743" y="227234"/>
            <a:ext cx="1485423" cy="1965421"/>
            <a:chOff x="0" y="0"/>
            <a:chExt cx="660686" cy="87417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60686" cy="874179"/>
            </a:xfrm>
            <a:custGeom>
              <a:avLst/>
              <a:gdLst/>
              <a:ahLst/>
              <a:cxnLst/>
              <a:rect r="r" b="b" t="t" l="l"/>
              <a:pathLst>
                <a:path h="874179" w="660686">
                  <a:moveTo>
                    <a:pt x="0" y="0"/>
                  </a:moveTo>
                  <a:lnTo>
                    <a:pt x="660686" y="0"/>
                  </a:lnTo>
                  <a:lnTo>
                    <a:pt x="660686" y="874179"/>
                  </a:lnTo>
                  <a:lnTo>
                    <a:pt x="0" y="874179"/>
                  </a:lnTo>
                  <a:close/>
                </a:path>
              </a:pathLst>
            </a:custGeom>
            <a:solidFill>
              <a:srgbClr val="D9D9D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2622715" y="4676743"/>
            <a:ext cx="1492085" cy="1947955"/>
            <a:chOff x="0" y="0"/>
            <a:chExt cx="505406" cy="65982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5406" cy="659821"/>
            </a:xfrm>
            <a:custGeom>
              <a:avLst/>
              <a:gdLst/>
              <a:ahLst/>
              <a:cxnLst/>
              <a:rect r="r" b="b" t="t" l="l"/>
              <a:pathLst>
                <a:path h="659821" w="505406">
                  <a:moveTo>
                    <a:pt x="0" y="0"/>
                  </a:moveTo>
                  <a:lnTo>
                    <a:pt x="505406" y="0"/>
                  </a:lnTo>
                  <a:lnTo>
                    <a:pt x="505406" y="659821"/>
                  </a:lnTo>
                  <a:lnTo>
                    <a:pt x="0" y="659821"/>
                  </a:lnTo>
                  <a:close/>
                </a:path>
              </a:pathLst>
            </a:custGeom>
            <a:solidFill>
              <a:srgbClr val="D9D9D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9787743" y="4676743"/>
            <a:ext cx="1485423" cy="1959485"/>
            <a:chOff x="0" y="0"/>
            <a:chExt cx="230131" cy="3035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0131" cy="303576"/>
            </a:xfrm>
            <a:custGeom>
              <a:avLst/>
              <a:gdLst/>
              <a:ahLst/>
              <a:cxnLst/>
              <a:rect r="r" b="b" t="t" l="l"/>
              <a:pathLst>
                <a:path h="303576" w="230131">
                  <a:moveTo>
                    <a:pt x="0" y="0"/>
                  </a:moveTo>
                  <a:lnTo>
                    <a:pt x="230131" y="0"/>
                  </a:lnTo>
                  <a:lnTo>
                    <a:pt x="230131" y="303576"/>
                  </a:lnTo>
                  <a:lnTo>
                    <a:pt x="0" y="303576"/>
                  </a:lnTo>
                  <a:close/>
                </a:path>
              </a:pathLst>
            </a:custGeom>
            <a:solidFill>
              <a:srgbClr val="D9D9D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1573586" y="4697268"/>
            <a:ext cx="2098258" cy="2049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840"/>
              </a:lnSpc>
            </a:pPr>
            <a:r>
              <a:rPr lang="en-US" sz="14400">
                <a:solidFill>
                  <a:srgbClr val="000000"/>
                </a:solidFill>
                <a:latin typeface="Cormorant Garamond Italics"/>
              </a:rPr>
              <a:t>I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4300494" y="691736"/>
            <a:ext cx="4436264" cy="3473926"/>
            <a:chOff x="0" y="0"/>
            <a:chExt cx="5915018" cy="4631901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28575"/>
              <a:ext cx="5915018" cy="590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>
                  <a:solidFill>
                    <a:srgbClr val="000000"/>
                  </a:solidFill>
                  <a:latin typeface="Open Sauce Semi-Bold"/>
                </a:rPr>
                <a:t>Valuable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835236"/>
              <a:ext cx="5915018" cy="37966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388620" indent="-194310" lvl="1">
                <a:lnSpc>
                  <a:spcPts val="2070"/>
                </a:lnSpc>
                <a:buFont typeface="Arial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Arimo"/>
                </a:rPr>
                <a:t>The software can collect and analyze data from a variety of sources, including sensors, weather data and satellite imagery to identify potential fire hazards and predict fire risk. </a:t>
              </a:r>
            </a:p>
            <a:p>
              <a:pPr>
                <a:lnSpc>
                  <a:spcPts val="2070"/>
                </a:lnSpc>
              </a:pPr>
            </a:p>
            <a:p>
              <a:pPr marL="388620" indent="-194310" lvl="1">
                <a:lnSpc>
                  <a:spcPts val="2070"/>
                </a:lnSpc>
                <a:buFont typeface="Arial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Arimo"/>
                </a:rPr>
                <a:t>Forest fires are a major threat to ecosystems and human safety, and our software can help to reduce the risk of fires by providing early warning and prevention measures.  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463666" y="662005"/>
            <a:ext cx="4191000" cy="3061299"/>
            <a:chOff x="0" y="0"/>
            <a:chExt cx="5588000" cy="4081732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28575"/>
              <a:ext cx="5588000" cy="590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>
                  <a:solidFill>
                    <a:srgbClr val="000000"/>
                  </a:solidFill>
                  <a:latin typeface="Open Sauce Semi-Bold"/>
                </a:rPr>
                <a:t>Rare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970867"/>
              <a:ext cx="5588000" cy="3110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388620" indent="-194310" lvl="1">
                <a:lnSpc>
                  <a:spcPts val="2070"/>
                </a:lnSpc>
                <a:buFont typeface="Arial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Arimo"/>
                </a:rPr>
                <a:t>The software is based on proprietary algorithms and data analysis techniques that are not available to competitors. </a:t>
              </a:r>
            </a:p>
            <a:p>
              <a:pPr>
                <a:lnSpc>
                  <a:spcPts val="2070"/>
                </a:lnSpc>
              </a:pPr>
            </a:p>
            <a:p>
              <a:pPr marL="388620" indent="-194310" lvl="1">
                <a:lnSpc>
                  <a:spcPts val="2070"/>
                </a:lnSpc>
                <a:buFont typeface="Arial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Arimo"/>
                </a:rPr>
                <a:t>The proactive approach of not only providing data but also offering consulting and integration services sets our company apart.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300494" y="5400675"/>
            <a:ext cx="4843506" cy="4286891"/>
            <a:chOff x="0" y="0"/>
            <a:chExt cx="6458008" cy="5715855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28575"/>
              <a:ext cx="6458008" cy="590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>
                  <a:solidFill>
                    <a:srgbClr val="000000"/>
                  </a:solidFill>
                  <a:latin typeface="Open Sauce Semi-Bold"/>
                </a:rPr>
                <a:t>Inimitable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890490"/>
              <a:ext cx="6458008" cy="48253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388620" indent="-194310" lvl="1">
                <a:lnSpc>
                  <a:spcPts val="2070"/>
                </a:lnSpc>
                <a:buFont typeface="Arial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Arimo"/>
                </a:rPr>
                <a:t>The specific capabilities and coverage offered by our satellite network contribute to the inimitability of our data sources for wildfire prediction.</a:t>
              </a:r>
            </a:p>
            <a:p>
              <a:pPr marL="388620" indent="-194310" lvl="1">
                <a:lnSpc>
                  <a:spcPts val="2070"/>
                </a:lnSpc>
                <a:buFont typeface="Arial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Arimo"/>
                </a:rPr>
                <a:t>We have developed proprietary algorithms and software for wildfire prediction, making it challenging for competitors to replicate the accuracy and efficiency achieved by our predictive analytics. </a:t>
              </a:r>
            </a:p>
            <a:p>
              <a:pPr marL="388620" indent="-194310" lvl="1">
                <a:lnSpc>
                  <a:spcPts val="2070"/>
                </a:lnSpc>
                <a:buFont typeface="Arial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Arimo"/>
                </a:rPr>
                <a:t>The depth of expertise within our organizational team, encompassing satellite technology, data analytics, and environmental science, forms a unique competency that is not easily duplicated. 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463666" y="5381239"/>
            <a:ext cx="5291311" cy="4004914"/>
            <a:chOff x="0" y="0"/>
            <a:chExt cx="7055082" cy="5339886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38100"/>
              <a:ext cx="7055082" cy="5946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3"/>
                </a:lnSpc>
              </a:pPr>
              <a:r>
                <a:rPr lang="en-US" sz="2771">
                  <a:solidFill>
                    <a:srgbClr val="000000"/>
                  </a:solidFill>
                  <a:latin typeface="Open Sauce Semi-Bold"/>
                </a:rPr>
                <a:t>Organization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857574"/>
              <a:ext cx="7055082" cy="44823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384705" indent="-192352" lvl="1">
                <a:lnSpc>
                  <a:spcPts val="2049"/>
                </a:lnSpc>
                <a:buFont typeface="Arial"/>
                <a:buChar char="•"/>
              </a:pPr>
              <a:r>
                <a:rPr lang="en-US" sz="1781">
                  <a:solidFill>
                    <a:srgbClr val="000000"/>
                  </a:solidFill>
                  <a:latin typeface="Arimo"/>
                </a:rPr>
                <a:t>Our diverse and skilled team members bring their expertise in satellite technology, data analytics, and environmental sciences as well as for the development and maintenance of our App. </a:t>
              </a:r>
            </a:p>
            <a:p>
              <a:pPr marL="384705" indent="-192352" lvl="1">
                <a:lnSpc>
                  <a:spcPts val="2049"/>
                </a:lnSpc>
                <a:buFont typeface="Arial"/>
                <a:buChar char="•"/>
              </a:pPr>
              <a:r>
                <a:rPr lang="en-US" sz="1781">
                  <a:solidFill>
                    <a:srgbClr val="000000"/>
                  </a:solidFill>
                  <a:latin typeface="Arimo"/>
                </a:rPr>
                <a:t>We are developing partnerships and collaborations with research institutions, governmental bodies, and technology partners.</a:t>
              </a:r>
            </a:p>
            <a:p>
              <a:pPr marL="384705" indent="-192352" lvl="1">
                <a:lnSpc>
                  <a:spcPts val="2049"/>
                </a:lnSpc>
                <a:buFont typeface="Arial"/>
                <a:buChar char="•"/>
              </a:pPr>
              <a:r>
                <a:rPr lang="en-US" sz="1781">
                  <a:solidFill>
                    <a:srgbClr val="000000"/>
                  </a:solidFill>
                  <a:latin typeface="Arimo"/>
                </a:rPr>
                <a:t>We are committed to continuous improvement through technology upgrades, and a proactive approach by incorporating feedback and staying at the forefront of advancements in wildfire prediction and environmental monitoring.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764086" y="142875"/>
            <a:ext cx="2098258" cy="2049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840"/>
              </a:lnSpc>
            </a:pPr>
            <a:r>
              <a:rPr lang="en-US" sz="14400">
                <a:solidFill>
                  <a:srgbClr val="000000"/>
                </a:solidFill>
                <a:latin typeface="Cormorant Garamond Italics"/>
              </a:rPr>
              <a:t>V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174908" y="142875"/>
            <a:ext cx="2098258" cy="2049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840"/>
              </a:lnSpc>
            </a:pPr>
            <a:r>
              <a:rPr lang="en-US" sz="14400">
                <a:solidFill>
                  <a:srgbClr val="000000"/>
                </a:solidFill>
                <a:latin typeface="Cormorant Garamond Italics"/>
              </a:rPr>
              <a:t>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050610" y="4697268"/>
            <a:ext cx="2098258" cy="2049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840"/>
              </a:lnSpc>
            </a:pPr>
            <a:r>
              <a:rPr lang="en-US" sz="14400">
                <a:solidFill>
                  <a:srgbClr val="000000"/>
                </a:solidFill>
                <a:latin typeface="Cormorant Garamond Italics"/>
              </a:rPr>
              <a:t>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DAF3FNGbjPg</dc:identifier>
  <dcterms:modified xsi:type="dcterms:W3CDTF">2011-08-01T06:04:30Z</dcterms:modified>
  <cp:revision>1</cp:revision>
  <dc:title>Fire Prediction software and services</dc:title>
</cp:coreProperties>
</file>